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6" r:id="rId2"/>
    <p:sldId id="267" r:id="rId3"/>
    <p:sldId id="268" r:id="rId4"/>
    <p:sldId id="269" r:id="rId5"/>
    <p:sldId id="270" r:id="rId6"/>
    <p:sldId id="27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343C7C-EDC3-4F47-807D-5DA6693A0824}" type="datetimeFigureOut">
              <a:rPr lang="en-IN" smtClean="0"/>
              <a:t>08-01-2023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86DE35-B030-462A-944B-A89BF4001F08}" type="slidenum">
              <a:rPr lang="en-IN" smtClean="0"/>
              <a:t>‹#›</a:t>
            </a:fld>
            <a:endParaRPr lang="en-IN"/>
          </a:p>
        </p:txBody>
      </p:sp>
    </p:spTree>
    <p:extLst>
      <p:ext uri="{BB962C8B-B14F-4D97-AF65-F5344CB8AC3E}">
        <p14:creationId xmlns:p14="http://schemas.microsoft.com/office/powerpoint/2010/main" val="1625001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19B1B143-CA0C-4B32-9737-A8FF390BDF74}" type="slidenum">
              <a:rPr lang="en-IN" smtClean="0"/>
              <a:t>1</a:t>
            </a:fld>
            <a:endParaRPr lang="en-IN"/>
          </a:p>
        </p:txBody>
      </p:sp>
    </p:spTree>
    <p:extLst>
      <p:ext uri="{BB962C8B-B14F-4D97-AF65-F5344CB8AC3E}">
        <p14:creationId xmlns:p14="http://schemas.microsoft.com/office/powerpoint/2010/main" val="2754248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7FC84-771A-FA69-25F2-EF8A6703AC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26C0C02-30C8-FD94-0D1F-FC239E6FAD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30AAA18E-265E-DB16-4DCB-8E035897E9E3}"/>
              </a:ext>
            </a:extLst>
          </p:cNvPr>
          <p:cNvSpPr>
            <a:spLocks noGrp="1"/>
          </p:cNvSpPr>
          <p:nvPr>
            <p:ph type="dt" sz="half" idx="10"/>
          </p:nvPr>
        </p:nvSpPr>
        <p:spPr/>
        <p:txBody>
          <a:bodyPr/>
          <a:lstStyle/>
          <a:p>
            <a:fld id="{2ED67B7B-912F-4A73-8B38-A1D4198F3B19}" type="datetimeFigureOut">
              <a:rPr lang="en-IN" smtClean="0"/>
              <a:t>08-01-2023</a:t>
            </a:fld>
            <a:endParaRPr lang="en-IN"/>
          </a:p>
        </p:txBody>
      </p:sp>
      <p:sp>
        <p:nvSpPr>
          <p:cNvPr id="5" name="Footer Placeholder 4">
            <a:extLst>
              <a:ext uri="{FF2B5EF4-FFF2-40B4-BE49-F238E27FC236}">
                <a16:creationId xmlns:a16="http://schemas.microsoft.com/office/drawing/2014/main" id="{DD85F1A9-A6FF-FF56-A855-20CA7947E4E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0233099-CD93-7D1A-BD03-4BE0DAA9AA4D}"/>
              </a:ext>
            </a:extLst>
          </p:cNvPr>
          <p:cNvSpPr>
            <a:spLocks noGrp="1"/>
          </p:cNvSpPr>
          <p:nvPr>
            <p:ph type="sldNum" sz="quarter" idx="12"/>
          </p:nvPr>
        </p:nvSpPr>
        <p:spPr/>
        <p:txBody>
          <a:bodyPr/>
          <a:lstStyle/>
          <a:p>
            <a:fld id="{C4D42D37-32A1-46D0-AF9B-D5B10666DEED}" type="slidenum">
              <a:rPr lang="en-IN" smtClean="0"/>
              <a:t>‹#›</a:t>
            </a:fld>
            <a:endParaRPr lang="en-IN"/>
          </a:p>
        </p:txBody>
      </p:sp>
    </p:spTree>
    <p:extLst>
      <p:ext uri="{BB962C8B-B14F-4D97-AF65-F5344CB8AC3E}">
        <p14:creationId xmlns:p14="http://schemas.microsoft.com/office/powerpoint/2010/main" val="2938143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A8386-9EFE-E671-C24A-C24B37D42D0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68D5BC7-BA45-591B-66C3-5319EA67E9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B13596E-904D-82F6-682A-157A604D208F}"/>
              </a:ext>
            </a:extLst>
          </p:cNvPr>
          <p:cNvSpPr>
            <a:spLocks noGrp="1"/>
          </p:cNvSpPr>
          <p:nvPr>
            <p:ph type="dt" sz="half" idx="10"/>
          </p:nvPr>
        </p:nvSpPr>
        <p:spPr/>
        <p:txBody>
          <a:bodyPr/>
          <a:lstStyle/>
          <a:p>
            <a:fld id="{2ED67B7B-912F-4A73-8B38-A1D4198F3B19}" type="datetimeFigureOut">
              <a:rPr lang="en-IN" smtClean="0"/>
              <a:t>08-01-2023</a:t>
            </a:fld>
            <a:endParaRPr lang="en-IN"/>
          </a:p>
        </p:txBody>
      </p:sp>
      <p:sp>
        <p:nvSpPr>
          <p:cNvPr id="5" name="Footer Placeholder 4">
            <a:extLst>
              <a:ext uri="{FF2B5EF4-FFF2-40B4-BE49-F238E27FC236}">
                <a16:creationId xmlns:a16="http://schemas.microsoft.com/office/drawing/2014/main" id="{992D5D49-D9E4-D258-A9E5-41D3972111F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0C9BC1F-CC66-1897-BCD5-937C1C94B5D7}"/>
              </a:ext>
            </a:extLst>
          </p:cNvPr>
          <p:cNvSpPr>
            <a:spLocks noGrp="1"/>
          </p:cNvSpPr>
          <p:nvPr>
            <p:ph type="sldNum" sz="quarter" idx="12"/>
          </p:nvPr>
        </p:nvSpPr>
        <p:spPr/>
        <p:txBody>
          <a:bodyPr/>
          <a:lstStyle/>
          <a:p>
            <a:fld id="{C4D42D37-32A1-46D0-AF9B-D5B10666DEED}" type="slidenum">
              <a:rPr lang="en-IN" smtClean="0"/>
              <a:t>‹#›</a:t>
            </a:fld>
            <a:endParaRPr lang="en-IN"/>
          </a:p>
        </p:txBody>
      </p:sp>
    </p:spTree>
    <p:extLst>
      <p:ext uri="{BB962C8B-B14F-4D97-AF65-F5344CB8AC3E}">
        <p14:creationId xmlns:p14="http://schemas.microsoft.com/office/powerpoint/2010/main" val="3137664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43D7E8-AA63-D36B-4AF3-CC0EB8703EF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1AEB714-A9CF-30C0-4A5C-747F952F58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2DC2170-5D2F-4F47-79B3-C30FE8960DD6}"/>
              </a:ext>
            </a:extLst>
          </p:cNvPr>
          <p:cNvSpPr>
            <a:spLocks noGrp="1"/>
          </p:cNvSpPr>
          <p:nvPr>
            <p:ph type="dt" sz="half" idx="10"/>
          </p:nvPr>
        </p:nvSpPr>
        <p:spPr/>
        <p:txBody>
          <a:bodyPr/>
          <a:lstStyle/>
          <a:p>
            <a:fld id="{2ED67B7B-912F-4A73-8B38-A1D4198F3B19}" type="datetimeFigureOut">
              <a:rPr lang="en-IN" smtClean="0"/>
              <a:t>08-01-2023</a:t>
            </a:fld>
            <a:endParaRPr lang="en-IN"/>
          </a:p>
        </p:txBody>
      </p:sp>
      <p:sp>
        <p:nvSpPr>
          <p:cNvPr id="5" name="Footer Placeholder 4">
            <a:extLst>
              <a:ext uri="{FF2B5EF4-FFF2-40B4-BE49-F238E27FC236}">
                <a16:creationId xmlns:a16="http://schemas.microsoft.com/office/drawing/2014/main" id="{7DF34023-4E08-2955-3799-7B1841FF94E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F853B3F-1B1A-780F-17D8-BB32266BC0C5}"/>
              </a:ext>
            </a:extLst>
          </p:cNvPr>
          <p:cNvSpPr>
            <a:spLocks noGrp="1"/>
          </p:cNvSpPr>
          <p:nvPr>
            <p:ph type="sldNum" sz="quarter" idx="12"/>
          </p:nvPr>
        </p:nvSpPr>
        <p:spPr/>
        <p:txBody>
          <a:bodyPr/>
          <a:lstStyle/>
          <a:p>
            <a:fld id="{C4D42D37-32A1-46D0-AF9B-D5B10666DEED}" type="slidenum">
              <a:rPr lang="en-IN" smtClean="0"/>
              <a:t>‹#›</a:t>
            </a:fld>
            <a:endParaRPr lang="en-IN"/>
          </a:p>
        </p:txBody>
      </p:sp>
    </p:spTree>
    <p:extLst>
      <p:ext uri="{BB962C8B-B14F-4D97-AF65-F5344CB8AC3E}">
        <p14:creationId xmlns:p14="http://schemas.microsoft.com/office/powerpoint/2010/main" val="1138055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FB76C-EDEC-7DE3-E5EC-E4980113DE1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1C62627-69FA-984B-BE10-004D732619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55D0EB8-9BF3-A5E5-87D4-3B298F4538EE}"/>
              </a:ext>
            </a:extLst>
          </p:cNvPr>
          <p:cNvSpPr>
            <a:spLocks noGrp="1"/>
          </p:cNvSpPr>
          <p:nvPr>
            <p:ph type="dt" sz="half" idx="10"/>
          </p:nvPr>
        </p:nvSpPr>
        <p:spPr/>
        <p:txBody>
          <a:bodyPr/>
          <a:lstStyle/>
          <a:p>
            <a:fld id="{2ED67B7B-912F-4A73-8B38-A1D4198F3B19}" type="datetimeFigureOut">
              <a:rPr lang="en-IN" smtClean="0"/>
              <a:t>08-01-2023</a:t>
            </a:fld>
            <a:endParaRPr lang="en-IN"/>
          </a:p>
        </p:txBody>
      </p:sp>
      <p:sp>
        <p:nvSpPr>
          <p:cNvPr id="5" name="Footer Placeholder 4">
            <a:extLst>
              <a:ext uri="{FF2B5EF4-FFF2-40B4-BE49-F238E27FC236}">
                <a16:creationId xmlns:a16="http://schemas.microsoft.com/office/drawing/2014/main" id="{331E4B45-B041-2B28-7FA3-3A54B7AAFD4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37E6C45-53F3-8FD2-8AC9-DA59156CE929}"/>
              </a:ext>
            </a:extLst>
          </p:cNvPr>
          <p:cNvSpPr>
            <a:spLocks noGrp="1"/>
          </p:cNvSpPr>
          <p:nvPr>
            <p:ph type="sldNum" sz="quarter" idx="12"/>
          </p:nvPr>
        </p:nvSpPr>
        <p:spPr/>
        <p:txBody>
          <a:bodyPr/>
          <a:lstStyle/>
          <a:p>
            <a:fld id="{C4D42D37-32A1-46D0-AF9B-D5B10666DEED}" type="slidenum">
              <a:rPr lang="en-IN" smtClean="0"/>
              <a:t>‹#›</a:t>
            </a:fld>
            <a:endParaRPr lang="en-IN"/>
          </a:p>
        </p:txBody>
      </p:sp>
    </p:spTree>
    <p:extLst>
      <p:ext uri="{BB962C8B-B14F-4D97-AF65-F5344CB8AC3E}">
        <p14:creationId xmlns:p14="http://schemas.microsoft.com/office/powerpoint/2010/main" val="134596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29463-8A47-E41A-420D-0B6EA5D42E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AAC09C7-6225-4DB8-3075-4EC7874FB4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AECC05-4FB2-75EC-0A95-3B8CCD977AFD}"/>
              </a:ext>
            </a:extLst>
          </p:cNvPr>
          <p:cNvSpPr>
            <a:spLocks noGrp="1"/>
          </p:cNvSpPr>
          <p:nvPr>
            <p:ph type="dt" sz="half" idx="10"/>
          </p:nvPr>
        </p:nvSpPr>
        <p:spPr/>
        <p:txBody>
          <a:bodyPr/>
          <a:lstStyle/>
          <a:p>
            <a:fld id="{2ED67B7B-912F-4A73-8B38-A1D4198F3B19}" type="datetimeFigureOut">
              <a:rPr lang="en-IN" smtClean="0"/>
              <a:t>08-01-2023</a:t>
            </a:fld>
            <a:endParaRPr lang="en-IN"/>
          </a:p>
        </p:txBody>
      </p:sp>
      <p:sp>
        <p:nvSpPr>
          <p:cNvPr id="5" name="Footer Placeholder 4">
            <a:extLst>
              <a:ext uri="{FF2B5EF4-FFF2-40B4-BE49-F238E27FC236}">
                <a16:creationId xmlns:a16="http://schemas.microsoft.com/office/drawing/2014/main" id="{B2468342-AAD6-70EF-2754-EAAC416E7B3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766EEC8-C822-514A-E0AC-700CDB476D53}"/>
              </a:ext>
            </a:extLst>
          </p:cNvPr>
          <p:cNvSpPr>
            <a:spLocks noGrp="1"/>
          </p:cNvSpPr>
          <p:nvPr>
            <p:ph type="sldNum" sz="quarter" idx="12"/>
          </p:nvPr>
        </p:nvSpPr>
        <p:spPr/>
        <p:txBody>
          <a:bodyPr/>
          <a:lstStyle/>
          <a:p>
            <a:fld id="{C4D42D37-32A1-46D0-AF9B-D5B10666DEED}" type="slidenum">
              <a:rPr lang="en-IN" smtClean="0"/>
              <a:t>‹#›</a:t>
            </a:fld>
            <a:endParaRPr lang="en-IN"/>
          </a:p>
        </p:txBody>
      </p:sp>
    </p:spTree>
    <p:extLst>
      <p:ext uri="{BB962C8B-B14F-4D97-AF65-F5344CB8AC3E}">
        <p14:creationId xmlns:p14="http://schemas.microsoft.com/office/powerpoint/2010/main" val="3638576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0A354-4AEC-5D65-CF40-25CE5260F6C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B9D731A-5ADA-AFD3-EC92-F4A447F443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2570217-F784-451E-42BB-610AACAC68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2052200F-B561-5B96-53B6-FDAE1F1EF6D0}"/>
              </a:ext>
            </a:extLst>
          </p:cNvPr>
          <p:cNvSpPr>
            <a:spLocks noGrp="1"/>
          </p:cNvSpPr>
          <p:nvPr>
            <p:ph type="dt" sz="half" idx="10"/>
          </p:nvPr>
        </p:nvSpPr>
        <p:spPr/>
        <p:txBody>
          <a:bodyPr/>
          <a:lstStyle/>
          <a:p>
            <a:fld id="{2ED67B7B-912F-4A73-8B38-A1D4198F3B19}" type="datetimeFigureOut">
              <a:rPr lang="en-IN" smtClean="0"/>
              <a:t>08-01-2023</a:t>
            </a:fld>
            <a:endParaRPr lang="en-IN"/>
          </a:p>
        </p:txBody>
      </p:sp>
      <p:sp>
        <p:nvSpPr>
          <p:cNvPr id="6" name="Footer Placeholder 5">
            <a:extLst>
              <a:ext uri="{FF2B5EF4-FFF2-40B4-BE49-F238E27FC236}">
                <a16:creationId xmlns:a16="http://schemas.microsoft.com/office/drawing/2014/main" id="{1382AF7B-6A56-201F-0D23-003B7AF0E2A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B0F9A21-00F5-78CB-6A8F-995B4CAE7BA9}"/>
              </a:ext>
            </a:extLst>
          </p:cNvPr>
          <p:cNvSpPr>
            <a:spLocks noGrp="1"/>
          </p:cNvSpPr>
          <p:nvPr>
            <p:ph type="sldNum" sz="quarter" idx="12"/>
          </p:nvPr>
        </p:nvSpPr>
        <p:spPr/>
        <p:txBody>
          <a:bodyPr/>
          <a:lstStyle/>
          <a:p>
            <a:fld id="{C4D42D37-32A1-46D0-AF9B-D5B10666DEED}" type="slidenum">
              <a:rPr lang="en-IN" smtClean="0"/>
              <a:t>‹#›</a:t>
            </a:fld>
            <a:endParaRPr lang="en-IN"/>
          </a:p>
        </p:txBody>
      </p:sp>
    </p:spTree>
    <p:extLst>
      <p:ext uri="{BB962C8B-B14F-4D97-AF65-F5344CB8AC3E}">
        <p14:creationId xmlns:p14="http://schemas.microsoft.com/office/powerpoint/2010/main" val="3399044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BFF11-EFA0-C943-F6C5-5F4EEC59BE8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66946B8-F0E1-A4D6-7335-BFFA1BA40A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9969CB-8E31-85B3-30B3-7C0E39E4EA0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45B5F03-6C34-CD3B-2D1E-E969BD91C0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DAFB8C-28A1-E9ED-C9AF-C37292B7CB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2E85B9D-743D-F5D8-C83E-36F8CF3CCA2C}"/>
              </a:ext>
            </a:extLst>
          </p:cNvPr>
          <p:cNvSpPr>
            <a:spLocks noGrp="1"/>
          </p:cNvSpPr>
          <p:nvPr>
            <p:ph type="dt" sz="half" idx="10"/>
          </p:nvPr>
        </p:nvSpPr>
        <p:spPr/>
        <p:txBody>
          <a:bodyPr/>
          <a:lstStyle/>
          <a:p>
            <a:fld id="{2ED67B7B-912F-4A73-8B38-A1D4198F3B19}" type="datetimeFigureOut">
              <a:rPr lang="en-IN" smtClean="0"/>
              <a:t>08-01-2023</a:t>
            </a:fld>
            <a:endParaRPr lang="en-IN"/>
          </a:p>
        </p:txBody>
      </p:sp>
      <p:sp>
        <p:nvSpPr>
          <p:cNvPr id="8" name="Footer Placeholder 7">
            <a:extLst>
              <a:ext uri="{FF2B5EF4-FFF2-40B4-BE49-F238E27FC236}">
                <a16:creationId xmlns:a16="http://schemas.microsoft.com/office/drawing/2014/main" id="{8A667EF7-1034-39E6-13D1-0E6D3F378F8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A969503-041E-0853-AEB7-B3A3372CF4F8}"/>
              </a:ext>
            </a:extLst>
          </p:cNvPr>
          <p:cNvSpPr>
            <a:spLocks noGrp="1"/>
          </p:cNvSpPr>
          <p:nvPr>
            <p:ph type="sldNum" sz="quarter" idx="12"/>
          </p:nvPr>
        </p:nvSpPr>
        <p:spPr/>
        <p:txBody>
          <a:bodyPr/>
          <a:lstStyle/>
          <a:p>
            <a:fld id="{C4D42D37-32A1-46D0-AF9B-D5B10666DEED}" type="slidenum">
              <a:rPr lang="en-IN" smtClean="0"/>
              <a:t>‹#›</a:t>
            </a:fld>
            <a:endParaRPr lang="en-IN"/>
          </a:p>
        </p:txBody>
      </p:sp>
    </p:spTree>
    <p:extLst>
      <p:ext uri="{BB962C8B-B14F-4D97-AF65-F5344CB8AC3E}">
        <p14:creationId xmlns:p14="http://schemas.microsoft.com/office/powerpoint/2010/main" val="2971109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D1AEC-F3A3-F0F2-9338-695AB91B2AD8}"/>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68C5FDB-9808-D9DC-E424-A5F10207A0EB}"/>
              </a:ext>
            </a:extLst>
          </p:cNvPr>
          <p:cNvSpPr>
            <a:spLocks noGrp="1"/>
          </p:cNvSpPr>
          <p:nvPr>
            <p:ph type="dt" sz="half" idx="10"/>
          </p:nvPr>
        </p:nvSpPr>
        <p:spPr/>
        <p:txBody>
          <a:bodyPr/>
          <a:lstStyle/>
          <a:p>
            <a:fld id="{2ED67B7B-912F-4A73-8B38-A1D4198F3B19}" type="datetimeFigureOut">
              <a:rPr lang="en-IN" smtClean="0"/>
              <a:t>08-01-2023</a:t>
            </a:fld>
            <a:endParaRPr lang="en-IN"/>
          </a:p>
        </p:txBody>
      </p:sp>
      <p:sp>
        <p:nvSpPr>
          <p:cNvPr id="4" name="Footer Placeholder 3">
            <a:extLst>
              <a:ext uri="{FF2B5EF4-FFF2-40B4-BE49-F238E27FC236}">
                <a16:creationId xmlns:a16="http://schemas.microsoft.com/office/drawing/2014/main" id="{8BDA2382-7709-BABE-D5E0-2330A9ED4BA7}"/>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0D39EF42-05B6-1F6E-F99D-7175DAA09AAD}"/>
              </a:ext>
            </a:extLst>
          </p:cNvPr>
          <p:cNvSpPr>
            <a:spLocks noGrp="1"/>
          </p:cNvSpPr>
          <p:nvPr>
            <p:ph type="sldNum" sz="quarter" idx="12"/>
          </p:nvPr>
        </p:nvSpPr>
        <p:spPr/>
        <p:txBody>
          <a:bodyPr/>
          <a:lstStyle/>
          <a:p>
            <a:fld id="{C4D42D37-32A1-46D0-AF9B-D5B10666DEED}" type="slidenum">
              <a:rPr lang="en-IN" smtClean="0"/>
              <a:t>‹#›</a:t>
            </a:fld>
            <a:endParaRPr lang="en-IN"/>
          </a:p>
        </p:txBody>
      </p:sp>
    </p:spTree>
    <p:extLst>
      <p:ext uri="{BB962C8B-B14F-4D97-AF65-F5344CB8AC3E}">
        <p14:creationId xmlns:p14="http://schemas.microsoft.com/office/powerpoint/2010/main" val="3517123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B08D54-4D53-5A30-2114-6BD24390E6E7}"/>
              </a:ext>
            </a:extLst>
          </p:cNvPr>
          <p:cNvSpPr>
            <a:spLocks noGrp="1"/>
          </p:cNvSpPr>
          <p:nvPr>
            <p:ph type="dt" sz="half" idx="10"/>
          </p:nvPr>
        </p:nvSpPr>
        <p:spPr/>
        <p:txBody>
          <a:bodyPr/>
          <a:lstStyle/>
          <a:p>
            <a:fld id="{2ED67B7B-912F-4A73-8B38-A1D4198F3B19}" type="datetimeFigureOut">
              <a:rPr lang="en-IN" smtClean="0"/>
              <a:t>08-01-2023</a:t>
            </a:fld>
            <a:endParaRPr lang="en-IN"/>
          </a:p>
        </p:txBody>
      </p:sp>
      <p:sp>
        <p:nvSpPr>
          <p:cNvPr id="3" name="Footer Placeholder 2">
            <a:extLst>
              <a:ext uri="{FF2B5EF4-FFF2-40B4-BE49-F238E27FC236}">
                <a16:creationId xmlns:a16="http://schemas.microsoft.com/office/drawing/2014/main" id="{6D87310F-53A9-B4B6-CE6D-31173615DA4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CA9B59F-BCE5-F07D-BD41-1CE5A6F057C8}"/>
              </a:ext>
            </a:extLst>
          </p:cNvPr>
          <p:cNvSpPr>
            <a:spLocks noGrp="1"/>
          </p:cNvSpPr>
          <p:nvPr>
            <p:ph type="sldNum" sz="quarter" idx="12"/>
          </p:nvPr>
        </p:nvSpPr>
        <p:spPr/>
        <p:txBody>
          <a:bodyPr/>
          <a:lstStyle/>
          <a:p>
            <a:fld id="{C4D42D37-32A1-46D0-AF9B-D5B10666DEED}" type="slidenum">
              <a:rPr lang="en-IN" smtClean="0"/>
              <a:t>‹#›</a:t>
            </a:fld>
            <a:endParaRPr lang="en-IN"/>
          </a:p>
        </p:txBody>
      </p:sp>
    </p:spTree>
    <p:extLst>
      <p:ext uri="{BB962C8B-B14F-4D97-AF65-F5344CB8AC3E}">
        <p14:creationId xmlns:p14="http://schemas.microsoft.com/office/powerpoint/2010/main" val="44762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D6B4-8C18-EE65-6D13-874D1286EF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DFBBBCC-B65F-CFB2-96EE-E713B8A6F3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5BC128-BF76-67FD-04A0-D3CB7D0147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F6D51B-0403-9427-9232-35236542DE64}"/>
              </a:ext>
            </a:extLst>
          </p:cNvPr>
          <p:cNvSpPr>
            <a:spLocks noGrp="1"/>
          </p:cNvSpPr>
          <p:nvPr>
            <p:ph type="dt" sz="half" idx="10"/>
          </p:nvPr>
        </p:nvSpPr>
        <p:spPr/>
        <p:txBody>
          <a:bodyPr/>
          <a:lstStyle/>
          <a:p>
            <a:fld id="{2ED67B7B-912F-4A73-8B38-A1D4198F3B19}" type="datetimeFigureOut">
              <a:rPr lang="en-IN" smtClean="0"/>
              <a:t>08-01-2023</a:t>
            </a:fld>
            <a:endParaRPr lang="en-IN"/>
          </a:p>
        </p:txBody>
      </p:sp>
      <p:sp>
        <p:nvSpPr>
          <p:cNvPr id="6" name="Footer Placeholder 5">
            <a:extLst>
              <a:ext uri="{FF2B5EF4-FFF2-40B4-BE49-F238E27FC236}">
                <a16:creationId xmlns:a16="http://schemas.microsoft.com/office/drawing/2014/main" id="{035B0157-0283-8F61-4000-C995749DFD2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1AB0CEF-5185-B737-5289-6969E1BA6B84}"/>
              </a:ext>
            </a:extLst>
          </p:cNvPr>
          <p:cNvSpPr>
            <a:spLocks noGrp="1"/>
          </p:cNvSpPr>
          <p:nvPr>
            <p:ph type="sldNum" sz="quarter" idx="12"/>
          </p:nvPr>
        </p:nvSpPr>
        <p:spPr/>
        <p:txBody>
          <a:bodyPr/>
          <a:lstStyle/>
          <a:p>
            <a:fld id="{C4D42D37-32A1-46D0-AF9B-D5B10666DEED}" type="slidenum">
              <a:rPr lang="en-IN" smtClean="0"/>
              <a:t>‹#›</a:t>
            </a:fld>
            <a:endParaRPr lang="en-IN"/>
          </a:p>
        </p:txBody>
      </p:sp>
    </p:spTree>
    <p:extLst>
      <p:ext uri="{BB962C8B-B14F-4D97-AF65-F5344CB8AC3E}">
        <p14:creationId xmlns:p14="http://schemas.microsoft.com/office/powerpoint/2010/main" val="3314630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7466D-9674-2CF7-1ABA-EE5969B2A2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204F505-C237-910C-55D2-2402B0CE32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2F444283-9F24-7B51-73EA-99BEB64B0A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095DB6-67D5-EC9B-4546-435A8750F5E0}"/>
              </a:ext>
            </a:extLst>
          </p:cNvPr>
          <p:cNvSpPr>
            <a:spLocks noGrp="1"/>
          </p:cNvSpPr>
          <p:nvPr>
            <p:ph type="dt" sz="half" idx="10"/>
          </p:nvPr>
        </p:nvSpPr>
        <p:spPr/>
        <p:txBody>
          <a:bodyPr/>
          <a:lstStyle/>
          <a:p>
            <a:fld id="{2ED67B7B-912F-4A73-8B38-A1D4198F3B19}" type="datetimeFigureOut">
              <a:rPr lang="en-IN" smtClean="0"/>
              <a:t>08-01-2023</a:t>
            </a:fld>
            <a:endParaRPr lang="en-IN"/>
          </a:p>
        </p:txBody>
      </p:sp>
      <p:sp>
        <p:nvSpPr>
          <p:cNvPr id="6" name="Footer Placeholder 5">
            <a:extLst>
              <a:ext uri="{FF2B5EF4-FFF2-40B4-BE49-F238E27FC236}">
                <a16:creationId xmlns:a16="http://schemas.microsoft.com/office/drawing/2014/main" id="{D0806546-EBEC-B1FD-4183-8A13D766C83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C7F461D-B19A-AB3C-3987-559F45672B49}"/>
              </a:ext>
            </a:extLst>
          </p:cNvPr>
          <p:cNvSpPr>
            <a:spLocks noGrp="1"/>
          </p:cNvSpPr>
          <p:nvPr>
            <p:ph type="sldNum" sz="quarter" idx="12"/>
          </p:nvPr>
        </p:nvSpPr>
        <p:spPr/>
        <p:txBody>
          <a:bodyPr/>
          <a:lstStyle/>
          <a:p>
            <a:fld id="{C4D42D37-32A1-46D0-AF9B-D5B10666DEED}" type="slidenum">
              <a:rPr lang="en-IN" smtClean="0"/>
              <a:t>‹#›</a:t>
            </a:fld>
            <a:endParaRPr lang="en-IN"/>
          </a:p>
        </p:txBody>
      </p:sp>
    </p:spTree>
    <p:extLst>
      <p:ext uri="{BB962C8B-B14F-4D97-AF65-F5344CB8AC3E}">
        <p14:creationId xmlns:p14="http://schemas.microsoft.com/office/powerpoint/2010/main" val="181718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4D3470-4858-BEAE-795F-8AFA399DD5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B156998-31DC-CA13-CB55-B3B9E49A16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C8B3E3B-E197-476C-1FCC-3A69C147F5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67B7B-912F-4A73-8B38-A1D4198F3B19}" type="datetimeFigureOut">
              <a:rPr lang="en-IN" smtClean="0"/>
              <a:t>08-01-2023</a:t>
            </a:fld>
            <a:endParaRPr lang="en-IN"/>
          </a:p>
        </p:txBody>
      </p:sp>
      <p:sp>
        <p:nvSpPr>
          <p:cNvPr id="5" name="Footer Placeholder 4">
            <a:extLst>
              <a:ext uri="{FF2B5EF4-FFF2-40B4-BE49-F238E27FC236}">
                <a16:creationId xmlns:a16="http://schemas.microsoft.com/office/drawing/2014/main" id="{D6FB311D-2F63-51F6-42D8-DC7EA0E909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B2CFC06-5B53-AC22-3FA9-55616CA8EE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D42D37-32A1-46D0-AF9B-D5B10666DEED}" type="slidenum">
              <a:rPr lang="en-IN" smtClean="0"/>
              <a:t>‹#›</a:t>
            </a:fld>
            <a:endParaRPr lang="en-IN"/>
          </a:p>
        </p:txBody>
      </p:sp>
    </p:spTree>
    <p:extLst>
      <p:ext uri="{BB962C8B-B14F-4D97-AF65-F5344CB8AC3E}">
        <p14:creationId xmlns:p14="http://schemas.microsoft.com/office/powerpoint/2010/main" val="3458511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FD95626-8363-49C0-B043-7B16444A0263}"/>
              </a:ext>
            </a:extLst>
          </p:cNvPr>
          <p:cNvSpPr txBox="1"/>
          <p:nvPr/>
        </p:nvSpPr>
        <p:spPr>
          <a:xfrm>
            <a:off x="1982913" y="2474818"/>
            <a:ext cx="9308386" cy="2246769"/>
          </a:xfrm>
          <a:prstGeom prst="rect">
            <a:avLst/>
          </a:prstGeom>
          <a:noFill/>
        </p:spPr>
        <p:txBody>
          <a:bodyPr wrap="square" rtlCol="0">
            <a:spAutoFit/>
          </a:bodyPr>
          <a:lstStyle/>
          <a:p>
            <a:r>
              <a:rPr lang="en-US" sz="2000" b="1" i="1" dirty="0">
                <a:latin typeface="Arial" panose="020B0604020202020204" pitchFamily="34" charset="0"/>
                <a:cs typeface="Arial" panose="020B0604020202020204" pitchFamily="34" charset="0"/>
              </a:rPr>
              <a:t>TOPIC – </a:t>
            </a:r>
            <a:r>
              <a:rPr lang="en-US" sz="2000" b="1" i="1" dirty="0">
                <a:solidFill>
                  <a:srgbClr val="0070C0"/>
                </a:solidFill>
                <a:latin typeface="Arial" panose="020B0604020202020204" pitchFamily="34" charset="0"/>
                <a:cs typeface="Arial" panose="020B0604020202020204" pitchFamily="34" charset="0"/>
              </a:rPr>
              <a:t>MAJOR POVERTY ALLEVIATION PROGRAMMES IN INDIA</a:t>
            </a:r>
          </a:p>
          <a:p>
            <a:r>
              <a:rPr lang="en-US" sz="2000" b="1" dirty="0">
                <a:latin typeface="Arial" panose="020B0604020202020204" pitchFamily="34" charset="0"/>
                <a:cs typeface="Arial" panose="020B0604020202020204" pitchFamily="34" charset="0"/>
              </a:rPr>
              <a:t>        YEAR- SECOND 	SEMESTER-3   SESSION -2021-2022</a:t>
            </a: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IN" sz="20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810F54A-B4C6-4A0C-B65C-5F43D601921D}"/>
              </a:ext>
            </a:extLst>
          </p:cNvPr>
          <p:cNvSpPr txBox="1"/>
          <p:nvPr/>
        </p:nvSpPr>
        <p:spPr>
          <a:xfrm>
            <a:off x="1140431" y="2074708"/>
            <a:ext cx="9472773" cy="40011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PAPER NAME – </a:t>
            </a:r>
            <a:r>
              <a:rPr lang="en-US" sz="2000" b="1" dirty="0">
                <a:solidFill>
                  <a:srgbClr val="0070C0"/>
                </a:solidFill>
                <a:latin typeface="Arial" panose="020B0604020202020204" pitchFamily="34" charset="0"/>
                <a:cs typeface="Arial" panose="020B0604020202020204" pitchFamily="34" charset="0"/>
              </a:rPr>
              <a:t>BASIC FEATURES OF INDIAN ECONOMY</a:t>
            </a:r>
            <a:endParaRPr lang="en-IN" sz="2000" b="1" dirty="0">
              <a:solidFill>
                <a:srgbClr val="0070C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98409CA-CA73-40EC-8AA6-154D6053F0AE}"/>
              </a:ext>
            </a:extLst>
          </p:cNvPr>
          <p:cNvSpPr txBox="1"/>
          <p:nvPr/>
        </p:nvSpPr>
        <p:spPr>
          <a:xfrm>
            <a:off x="3719245" y="4068566"/>
            <a:ext cx="6585735"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 WEST BENGAL</a:t>
            </a:r>
            <a:endParaRPr lang="en-IN" dirty="0"/>
          </a:p>
        </p:txBody>
      </p:sp>
      <p:pic>
        <p:nvPicPr>
          <p:cNvPr id="1026" name="Picture 2" descr="Khatra Adibasi Mahavidyalaya, Bankura, Bankura, West Bengal, India, Group  ID:- Contact Address, Phone, EMail, Website, Courses Offered, Admission">
            <a:extLst>
              <a:ext uri="{FF2B5EF4-FFF2-40B4-BE49-F238E27FC236}">
                <a16:creationId xmlns:a16="http://schemas.microsoft.com/office/drawing/2014/main" id="{D7BB7B2D-20A5-A64B-C155-974C8ECFED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3471" y="159166"/>
            <a:ext cx="2138469" cy="142305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5069DDA-D5EE-D81A-DDE6-FA2C134B8390}"/>
              </a:ext>
            </a:extLst>
          </p:cNvPr>
          <p:cNvSpPr txBox="1"/>
          <p:nvPr/>
        </p:nvSpPr>
        <p:spPr>
          <a:xfrm>
            <a:off x="4356243" y="3206746"/>
            <a:ext cx="3380196" cy="369332"/>
          </a:xfrm>
          <a:prstGeom prst="rect">
            <a:avLst/>
          </a:prstGeom>
          <a:noFill/>
        </p:spPr>
        <p:txBody>
          <a:bodyPr wrap="square" rtlCol="0">
            <a:spAutoFit/>
          </a:bodyPr>
          <a:lstStyle/>
          <a:p>
            <a:r>
              <a:rPr lang="en-IN" dirty="0"/>
              <a:t>DATE OF LECTURE:  5/10/2021</a:t>
            </a:r>
          </a:p>
        </p:txBody>
      </p:sp>
      <p:sp>
        <p:nvSpPr>
          <p:cNvPr id="10" name="TextBox 9">
            <a:extLst>
              <a:ext uri="{FF2B5EF4-FFF2-40B4-BE49-F238E27FC236}">
                <a16:creationId xmlns:a16="http://schemas.microsoft.com/office/drawing/2014/main" id="{97DA6555-0C21-D262-5E01-4A91B125175D}"/>
              </a:ext>
            </a:extLst>
          </p:cNvPr>
          <p:cNvSpPr txBox="1"/>
          <p:nvPr/>
        </p:nvSpPr>
        <p:spPr>
          <a:xfrm>
            <a:off x="2958957" y="1712112"/>
            <a:ext cx="6236414" cy="400110"/>
          </a:xfrm>
          <a:prstGeom prst="rect">
            <a:avLst/>
          </a:prstGeom>
          <a:noFill/>
        </p:spPr>
        <p:txBody>
          <a:bodyPr wrap="square" rtlCol="0">
            <a:spAutoFit/>
          </a:bodyPr>
          <a:lstStyle/>
          <a:p>
            <a:r>
              <a:rPr lang="en-IN" sz="2000" b="1" dirty="0">
                <a:latin typeface="Arial" panose="020B0604020202020204" pitchFamily="34" charset="0"/>
                <a:cs typeface="Arial" panose="020B0604020202020204" pitchFamily="34" charset="0"/>
              </a:rPr>
              <a:t>COURSE: B.Sc. (PROGRAMME) IN ECONOMICS</a:t>
            </a:r>
          </a:p>
        </p:txBody>
      </p:sp>
    </p:spTree>
    <p:extLst>
      <p:ext uri="{BB962C8B-B14F-4D97-AF65-F5344CB8AC3E}">
        <p14:creationId xmlns:p14="http://schemas.microsoft.com/office/powerpoint/2010/main" val="801883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B201758-9156-4857-27C0-774247DFFE64}"/>
              </a:ext>
            </a:extLst>
          </p:cNvPr>
          <p:cNvSpPr txBox="1"/>
          <p:nvPr/>
        </p:nvSpPr>
        <p:spPr>
          <a:xfrm>
            <a:off x="349321" y="534256"/>
            <a:ext cx="11363218" cy="1477328"/>
          </a:xfrm>
          <a:prstGeom prst="rect">
            <a:avLst/>
          </a:prstGeom>
          <a:noFill/>
        </p:spPr>
        <p:txBody>
          <a:bodyPr wrap="square">
            <a:spAutoFit/>
          </a:bodyPr>
          <a:lstStyle/>
          <a:p>
            <a:pPr algn="just"/>
            <a:r>
              <a:rPr lang="en-US" b="0" i="0" dirty="0">
                <a:solidFill>
                  <a:srgbClr val="333333"/>
                </a:solidFill>
                <a:effectLst/>
                <a:latin typeface="Arial" panose="020B0604020202020204" pitchFamily="34" charset="0"/>
                <a:cs typeface="Arial" panose="020B0604020202020204" pitchFamily="34" charset="0"/>
              </a:rPr>
              <a:t>Poverty Alleviation </a:t>
            </a:r>
            <a:r>
              <a:rPr lang="en-US" b="0" i="0" dirty="0" err="1">
                <a:solidFill>
                  <a:srgbClr val="333333"/>
                </a:solidFill>
                <a:effectLst/>
                <a:latin typeface="Arial" panose="020B0604020202020204" pitchFamily="34" charset="0"/>
                <a:cs typeface="Arial" panose="020B0604020202020204" pitchFamily="34" charset="0"/>
              </a:rPr>
              <a:t>Programmes</a:t>
            </a:r>
            <a:r>
              <a:rPr lang="en-US" b="0" i="0" dirty="0">
                <a:solidFill>
                  <a:srgbClr val="333333"/>
                </a:solidFill>
                <a:effectLst/>
                <a:latin typeface="Arial" panose="020B0604020202020204" pitchFamily="34" charset="0"/>
                <a:cs typeface="Arial" panose="020B0604020202020204" pitchFamily="34" charset="0"/>
              </a:rPr>
              <a:t> aim to reduce the rate of poverty in India by providing proper access to food, monetary help, and basic essentials to the households and families belonging to who lie the below the poverty line. As per the Planning Commission of India, the level of poverty in a country can be estimated based on the consumer expenditure surveys that are conducted by the National Sample Survey Office (NSSO) under the Ministry of Statistics and </a:t>
            </a:r>
            <a:r>
              <a:rPr lang="en-US" b="0" i="0" dirty="0" err="1">
                <a:solidFill>
                  <a:srgbClr val="333333"/>
                </a:solidFill>
                <a:effectLst/>
                <a:latin typeface="Arial" panose="020B0604020202020204" pitchFamily="34" charset="0"/>
                <a:cs typeface="Arial" panose="020B0604020202020204" pitchFamily="34" charset="0"/>
              </a:rPr>
              <a:t>Programme</a:t>
            </a:r>
            <a:r>
              <a:rPr lang="en-US" b="0" i="0" dirty="0">
                <a:solidFill>
                  <a:srgbClr val="333333"/>
                </a:solidFill>
                <a:effectLst/>
                <a:latin typeface="Arial" panose="020B0604020202020204" pitchFamily="34" charset="0"/>
                <a:cs typeface="Arial" panose="020B0604020202020204" pitchFamily="34" charset="0"/>
              </a:rPr>
              <a:t> Implementation.</a:t>
            </a:r>
            <a:endParaRPr lang="en-IN"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23CE2F27-E567-60F3-27CF-BF0A6DFD2926}"/>
              </a:ext>
            </a:extLst>
          </p:cNvPr>
          <p:cNvSpPr txBox="1"/>
          <p:nvPr/>
        </p:nvSpPr>
        <p:spPr>
          <a:xfrm>
            <a:off x="154112" y="2465798"/>
            <a:ext cx="11876925" cy="4031873"/>
          </a:xfrm>
          <a:prstGeom prst="rect">
            <a:avLst/>
          </a:prstGeom>
          <a:noFill/>
        </p:spPr>
        <p:txBody>
          <a:bodyPr wrap="square">
            <a:spAutoFit/>
          </a:bodyPr>
          <a:lstStyle/>
          <a:p>
            <a:pPr algn="just"/>
            <a:r>
              <a:rPr lang="en-US" sz="2000" b="1" i="0" dirty="0">
                <a:effectLst/>
                <a:latin typeface="Arial" panose="020B0604020202020204" pitchFamily="34" charset="0"/>
                <a:cs typeface="Arial" panose="020B0604020202020204" pitchFamily="34" charset="0"/>
              </a:rPr>
              <a:t>Poverty Alleviation in India- Five Year Plans</a:t>
            </a:r>
          </a:p>
          <a:p>
            <a:pPr algn="just"/>
            <a:endParaRPr lang="en-US" sz="2000" b="1" i="0" dirty="0">
              <a:effectLst/>
              <a:latin typeface="Arial" panose="020B0604020202020204" pitchFamily="34" charset="0"/>
              <a:cs typeface="Arial" panose="020B0604020202020204" pitchFamily="34" charset="0"/>
            </a:endParaRPr>
          </a:p>
          <a:p>
            <a:pPr algn="just"/>
            <a:r>
              <a:rPr lang="en-US" b="0" i="0" dirty="0">
                <a:solidFill>
                  <a:srgbClr val="333333"/>
                </a:solidFill>
                <a:effectLst/>
                <a:latin typeface="Arial" panose="020B0604020202020204" pitchFamily="34" charset="0"/>
                <a:cs typeface="Arial" panose="020B0604020202020204" pitchFamily="34" charset="0"/>
              </a:rPr>
              <a:t>Eleven Five Year Plans were launched to eradicate poverty from India. The list of these Five Year Plans that started in the year 1951 is given below:</a:t>
            </a:r>
          </a:p>
          <a:p>
            <a:pPr algn="just"/>
            <a:endParaRPr lang="en-US" b="0" i="0" dirty="0">
              <a:solidFill>
                <a:srgbClr val="333333"/>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0" i="0" dirty="0">
                <a:solidFill>
                  <a:srgbClr val="333333"/>
                </a:solidFill>
                <a:effectLst/>
                <a:latin typeface="Arial" panose="020B0604020202020204" pitchFamily="34" charset="0"/>
                <a:cs typeface="Arial" panose="020B0604020202020204" pitchFamily="34" charset="0"/>
              </a:rPr>
              <a:t>First Five Year Plan (1951- 1956): The plan focused mainly on agriculture and irrigation and aimed at achieving an all-round balanced development. </a:t>
            </a:r>
          </a:p>
          <a:p>
            <a:pPr algn="just">
              <a:buFont typeface="Arial" panose="020B0604020202020204" pitchFamily="34" charset="0"/>
              <a:buChar char="•"/>
            </a:pPr>
            <a:endParaRPr lang="en-US" b="0" i="0" dirty="0">
              <a:solidFill>
                <a:srgbClr val="333333"/>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0" i="0" dirty="0">
                <a:solidFill>
                  <a:srgbClr val="333333"/>
                </a:solidFill>
                <a:effectLst/>
                <a:latin typeface="Arial" panose="020B0604020202020204" pitchFamily="34" charset="0"/>
                <a:cs typeface="Arial" panose="020B0604020202020204" pitchFamily="34" charset="0"/>
              </a:rPr>
              <a:t>Second Five Year Plan (1956-1961): It focused on the growth of basic and heavy industries, expansion in employment opportunities, and an increase of 25 per cent in the national income.</a:t>
            </a:r>
          </a:p>
          <a:p>
            <a:pPr algn="just">
              <a:buFont typeface="Arial" panose="020B0604020202020204" pitchFamily="34" charset="0"/>
              <a:buChar char="•"/>
            </a:pPr>
            <a:endParaRPr lang="en-US" b="0" i="0" dirty="0">
              <a:solidFill>
                <a:srgbClr val="333333"/>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0" i="0" dirty="0">
                <a:solidFill>
                  <a:srgbClr val="333333"/>
                </a:solidFill>
                <a:effectLst/>
                <a:latin typeface="Arial" panose="020B0604020202020204" pitchFamily="34" charset="0"/>
                <a:cs typeface="Arial" panose="020B0604020202020204" pitchFamily="34" charset="0"/>
              </a:rPr>
              <a:t>Third Five Year Plan (1961-1966): The  Chinese aggression (1962), Indo-Pak war (1965), and the severest drought led to the complete failure of the third five-year plan. It was replaced by three annual plans that continued from 1966 to 1969. </a:t>
            </a:r>
          </a:p>
        </p:txBody>
      </p:sp>
    </p:spTree>
    <p:extLst>
      <p:ext uri="{BB962C8B-B14F-4D97-AF65-F5344CB8AC3E}">
        <p14:creationId xmlns:p14="http://schemas.microsoft.com/office/powerpoint/2010/main" val="4208237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C616276-0F86-10EE-C12E-87B955742BE4}"/>
              </a:ext>
            </a:extLst>
          </p:cNvPr>
          <p:cNvSpPr txBox="1"/>
          <p:nvPr/>
        </p:nvSpPr>
        <p:spPr>
          <a:xfrm>
            <a:off x="256854" y="338414"/>
            <a:ext cx="11661168" cy="3785652"/>
          </a:xfrm>
          <a:prstGeom prst="rect">
            <a:avLst/>
          </a:prstGeom>
          <a:noFill/>
        </p:spPr>
        <p:txBody>
          <a:bodyPr wrap="square">
            <a:spAutoFit/>
          </a:bodyPr>
          <a:lstStyle/>
          <a:p>
            <a:pPr algn="just">
              <a:buFont typeface="Arial" panose="020B0604020202020204" pitchFamily="34" charset="0"/>
              <a:buChar char="•"/>
            </a:pPr>
            <a:r>
              <a:rPr lang="en-US" sz="1600" b="0" i="0" dirty="0">
                <a:solidFill>
                  <a:srgbClr val="333333"/>
                </a:solidFill>
                <a:effectLst/>
                <a:latin typeface="Arial" panose="020B0604020202020204" pitchFamily="34" charset="0"/>
                <a:cs typeface="Arial" panose="020B0604020202020204" pitchFamily="34" charset="0"/>
              </a:rPr>
              <a:t>Fourth Five Year Plan (1966-1974): It aimed at increasing national income by 5.5 per cent, creating economic stability, reducing inequalities in income distribution, and achieving social justice with equality.</a:t>
            </a:r>
          </a:p>
          <a:p>
            <a:pPr algn="just">
              <a:buFont typeface="Arial" panose="020B0604020202020204" pitchFamily="34" charset="0"/>
              <a:buChar char="•"/>
            </a:pPr>
            <a:endParaRPr lang="en-US" sz="1600" b="0" i="0" dirty="0">
              <a:solidFill>
                <a:srgbClr val="333333"/>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sz="1600" b="0" i="0" dirty="0">
                <a:solidFill>
                  <a:srgbClr val="333333"/>
                </a:solidFill>
                <a:effectLst/>
                <a:latin typeface="Arial" panose="020B0604020202020204" pitchFamily="34" charset="0"/>
                <a:cs typeface="Arial" panose="020B0604020202020204" pitchFamily="34" charset="0"/>
              </a:rPr>
              <a:t>Fifth Five Year Plan (1974-1979): This plan mainly focused on the removal of poverty (</a:t>
            </a:r>
            <a:r>
              <a:rPr lang="en-US" sz="1600" b="0" i="0" dirty="0" err="1">
                <a:solidFill>
                  <a:srgbClr val="333333"/>
                </a:solidFill>
                <a:effectLst/>
                <a:latin typeface="Arial" panose="020B0604020202020204" pitchFamily="34" charset="0"/>
                <a:cs typeface="Arial" panose="020B0604020202020204" pitchFamily="34" charset="0"/>
              </a:rPr>
              <a:t>Garibi</a:t>
            </a:r>
            <a:r>
              <a:rPr lang="en-US" sz="1600" b="0" i="0" dirty="0">
                <a:solidFill>
                  <a:srgbClr val="333333"/>
                </a:solidFill>
                <a:effectLst/>
                <a:latin typeface="Arial" panose="020B0604020202020204" pitchFamily="34" charset="0"/>
                <a:cs typeface="Arial" panose="020B0604020202020204" pitchFamily="34" charset="0"/>
              </a:rPr>
              <a:t> </a:t>
            </a:r>
            <a:r>
              <a:rPr lang="en-US" sz="1600" b="0" i="0" dirty="0" err="1">
                <a:solidFill>
                  <a:srgbClr val="333333"/>
                </a:solidFill>
                <a:effectLst/>
                <a:latin typeface="Arial" panose="020B0604020202020204" pitchFamily="34" charset="0"/>
                <a:cs typeface="Arial" panose="020B0604020202020204" pitchFamily="34" charset="0"/>
              </a:rPr>
              <a:t>Hatao</a:t>
            </a:r>
            <a:r>
              <a:rPr lang="en-US" sz="1600" b="0" i="0" dirty="0">
                <a:solidFill>
                  <a:srgbClr val="333333"/>
                </a:solidFill>
                <a:effectLst/>
                <a:latin typeface="Arial" panose="020B0604020202020204" pitchFamily="34" charset="0"/>
                <a:cs typeface="Arial" panose="020B0604020202020204" pitchFamily="34" charset="0"/>
              </a:rPr>
              <a:t>) and aimed in bringing larger sections of the poor masses above the poverty line. It also assured a minimum income of Rs. 40 per person per month calculated at 1972-73 prices. The plan was terminated in 1978 instead of (1979) when the Janata Government came to power.</a:t>
            </a:r>
          </a:p>
          <a:p>
            <a:pPr algn="just">
              <a:buFont typeface="Arial" panose="020B0604020202020204" pitchFamily="34" charset="0"/>
              <a:buChar char="•"/>
            </a:pPr>
            <a:endParaRPr lang="en-US" sz="1600" b="0" i="0" dirty="0">
              <a:solidFill>
                <a:srgbClr val="333333"/>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sz="1600" b="0" i="0" dirty="0">
                <a:solidFill>
                  <a:srgbClr val="333333"/>
                </a:solidFill>
                <a:effectLst/>
                <a:latin typeface="Arial" panose="020B0604020202020204" pitchFamily="34" charset="0"/>
                <a:cs typeface="Arial" panose="020B0604020202020204" pitchFamily="34" charset="0"/>
              </a:rPr>
              <a:t>Sixth Five Year Plan (1980-1985): Removal of poverty was the main objective of the sixth five-year plan with a major focus on economic growth, elimination of unemployment, self-sufficiency in technology, and raising the lifestyles of the weaker sections of the society.</a:t>
            </a:r>
          </a:p>
          <a:p>
            <a:pPr algn="just">
              <a:buFont typeface="Arial" panose="020B0604020202020204" pitchFamily="34" charset="0"/>
              <a:buChar char="•"/>
            </a:pPr>
            <a:endParaRPr lang="en-US" sz="1600" b="0" i="0" dirty="0">
              <a:solidFill>
                <a:srgbClr val="333333"/>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sz="1600" b="0" i="0" dirty="0">
                <a:solidFill>
                  <a:srgbClr val="333333"/>
                </a:solidFill>
                <a:effectLst/>
                <a:latin typeface="Arial" panose="020B0604020202020204" pitchFamily="34" charset="0"/>
                <a:cs typeface="Arial" panose="020B0604020202020204" pitchFamily="34" charset="0"/>
              </a:rPr>
              <a:t>Seventh Five Year Plan (1985-90): The Seventh Five Year Plan aimed in improving the living standards of the poor with a significant reduction in the incidence of poverty.  </a:t>
            </a:r>
          </a:p>
          <a:p>
            <a:pPr algn="just">
              <a:buFont typeface="Arial" panose="020B0604020202020204" pitchFamily="34" charset="0"/>
              <a:buChar char="•"/>
            </a:pPr>
            <a:endParaRPr lang="en-US" sz="1600" b="0" i="0" dirty="0">
              <a:solidFill>
                <a:srgbClr val="333333"/>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sz="1600" b="0" i="0" dirty="0">
                <a:solidFill>
                  <a:srgbClr val="333333"/>
                </a:solidFill>
                <a:effectLst/>
                <a:latin typeface="Arial" panose="020B0604020202020204" pitchFamily="34" charset="0"/>
                <a:cs typeface="Arial" panose="020B0604020202020204" pitchFamily="34" charset="0"/>
              </a:rPr>
              <a:t>Eighth Five Year Plan (1992-97): This plan aimed at employment generation but later failed in achieving most of its targets.</a:t>
            </a:r>
          </a:p>
        </p:txBody>
      </p:sp>
      <p:sp>
        <p:nvSpPr>
          <p:cNvPr id="7" name="TextBox 6">
            <a:extLst>
              <a:ext uri="{FF2B5EF4-FFF2-40B4-BE49-F238E27FC236}">
                <a16:creationId xmlns:a16="http://schemas.microsoft.com/office/drawing/2014/main" id="{689D0515-9301-12CA-EF21-D74D2CE6499C}"/>
              </a:ext>
            </a:extLst>
          </p:cNvPr>
          <p:cNvSpPr txBox="1"/>
          <p:nvPr/>
        </p:nvSpPr>
        <p:spPr>
          <a:xfrm>
            <a:off x="256854" y="4261154"/>
            <a:ext cx="11935146" cy="1323439"/>
          </a:xfrm>
          <a:prstGeom prst="rect">
            <a:avLst/>
          </a:prstGeom>
          <a:noFill/>
        </p:spPr>
        <p:txBody>
          <a:bodyPr wrap="square">
            <a:spAutoFit/>
          </a:bodyPr>
          <a:lstStyle/>
          <a:p>
            <a:pPr algn="l">
              <a:buFont typeface="Arial" panose="020B0604020202020204" pitchFamily="34" charset="0"/>
              <a:buChar char="•"/>
            </a:pPr>
            <a:r>
              <a:rPr lang="en-US" sz="1600" b="0" i="0" dirty="0">
                <a:solidFill>
                  <a:srgbClr val="333333"/>
                </a:solidFill>
                <a:effectLst/>
                <a:latin typeface="Arial" panose="020B0604020202020204" pitchFamily="34" charset="0"/>
                <a:cs typeface="Arial" panose="020B0604020202020204" pitchFamily="34" charset="0"/>
              </a:rPr>
              <a:t>Ninth Five Year Plan (1997-2002): The ninth five-year plan focused on the areas of agriculture, employment, poverty, and infrastructure. </a:t>
            </a:r>
          </a:p>
          <a:p>
            <a:pPr algn="l">
              <a:buFont typeface="Arial" panose="020B0604020202020204" pitchFamily="34" charset="0"/>
              <a:buChar char="•"/>
            </a:pPr>
            <a:endParaRPr lang="en-US" sz="1600" b="0" i="0" dirty="0">
              <a:solidFill>
                <a:srgbClr val="333333"/>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sz="1600" b="0" i="0" dirty="0">
                <a:solidFill>
                  <a:srgbClr val="333333"/>
                </a:solidFill>
                <a:effectLst/>
                <a:latin typeface="Arial" panose="020B0604020202020204" pitchFamily="34" charset="0"/>
                <a:cs typeface="Arial" panose="020B0604020202020204" pitchFamily="34" charset="0"/>
              </a:rPr>
              <a:t>Tenth Five Year Plan (2002-2007): The tenth five-year plan aimed at the reduction of the poverty ratio from 26 per cent to 21 per cent by the year 2007 and also to help the children in completing five years of schooling by 2007. </a:t>
            </a:r>
          </a:p>
        </p:txBody>
      </p:sp>
      <p:sp>
        <p:nvSpPr>
          <p:cNvPr id="9" name="TextBox 8">
            <a:extLst>
              <a:ext uri="{FF2B5EF4-FFF2-40B4-BE49-F238E27FC236}">
                <a16:creationId xmlns:a16="http://schemas.microsoft.com/office/drawing/2014/main" id="{EF82FEF6-1682-5865-C436-9EED1F4B11DB}"/>
              </a:ext>
            </a:extLst>
          </p:cNvPr>
          <p:cNvSpPr txBox="1"/>
          <p:nvPr/>
        </p:nvSpPr>
        <p:spPr>
          <a:xfrm>
            <a:off x="256853" y="5721681"/>
            <a:ext cx="11935145" cy="584775"/>
          </a:xfrm>
          <a:prstGeom prst="rect">
            <a:avLst/>
          </a:prstGeom>
          <a:noFill/>
        </p:spPr>
        <p:txBody>
          <a:bodyPr wrap="square">
            <a:spAutoFit/>
          </a:bodyPr>
          <a:lstStyle/>
          <a:p>
            <a:pPr algn="just">
              <a:buFont typeface="Arial" panose="020B0604020202020204" pitchFamily="34" charset="0"/>
              <a:buChar char="•"/>
            </a:pPr>
            <a:r>
              <a:rPr lang="en-US" sz="1600" b="0" i="0" dirty="0">
                <a:solidFill>
                  <a:srgbClr val="333333"/>
                </a:solidFill>
                <a:effectLst/>
                <a:latin typeface="Arial" panose="020B0604020202020204" pitchFamily="34" charset="0"/>
                <a:cs typeface="Arial" panose="020B0604020202020204" pitchFamily="34" charset="0"/>
              </a:rPr>
              <a:t>Eleventh Five Year Plan (2007-2012): The eleventh five-year plan targets towards reducing poverty by 10 percentage points, generating 7 crore new employment opportunities, and ensuring electricity connection to all villages. </a:t>
            </a:r>
          </a:p>
        </p:txBody>
      </p:sp>
    </p:spTree>
    <p:extLst>
      <p:ext uri="{BB962C8B-B14F-4D97-AF65-F5344CB8AC3E}">
        <p14:creationId xmlns:p14="http://schemas.microsoft.com/office/powerpoint/2010/main" val="3844616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2122032-A80D-D789-2EED-E961102BDE48}"/>
              </a:ext>
            </a:extLst>
          </p:cNvPr>
          <p:cNvSpPr txBox="1"/>
          <p:nvPr/>
        </p:nvSpPr>
        <p:spPr>
          <a:xfrm>
            <a:off x="328773" y="246580"/>
            <a:ext cx="7667089" cy="369332"/>
          </a:xfrm>
          <a:prstGeom prst="rect">
            <a:avLst/>
          </a:prstGeom>
          <a:noFill/>
        </p:spPr>
        <p:txBody>
          <a:bodyPr wrap="square">
            <a:spAutoFit/>
          </a:bodyPr>
          <a:lstStyle/>
          <a:p>
            <a:pPr algn="just"/>
            <a:r>
              <a:rPr lang="en-US" sz="1800" b="1" i="0" dirty="0">
                <a:effectLst/>
                <a:latin typeface="Arial" panose="020B0604020202020204" pitchFamily="34" charset="0"/>
                <a:cs typeface="Arial" panose="020B0604020202020204" pitchFamily="34" charset="0"/>
              </a:rPr>
              <a:t>Major Poverty Alleviation </a:t>
            </a:r>
            <a:r>
              <a:rPr lang="en-US" sz="1800" b="1" i="0" dirty="0" err="1">
                <a:effectLst/>
                <a:latin typeface="Arial" panose="020B0604020202020204" pitchFamily="34" charset="0"/>
                <a:cs typeface="Arial" panose="020B0604020202020204" pitchFamily="34" charset="0"/>
              </a:rPr>
              <a:t>Programmes</a:t>
            </a:r>
            <a:r>
              <a:rPr lang="en-US" sz="1800" b="1" i="0" dirty="0">
                <a:effectLst/>
                <a:latin typeface="Arial" panose="020B0604020202020204" pitchFamily="34" charset="0"/>
                <a:cs typeface="Arial" panose="020B0604020202020204" pitchFamily="34" charset="0"/>
              </a:rPr>
              <a:t> in India</a:t>
            </a:r>
          </a:p>
        </p:txBody>
      </p:sp>
      <p:sp>
        <p:nvSpPr>
          <p:cNvPr id="9" name="TextBox 8">
            <a:extLst>
              <a:ext uri="{FF2B5EF4-FFF2-40B4-BE49-F238E27FC236}">
                <a16:creationId xmlns:a16="http://schemas.microsoft.com/office/drawing/2014/main" id="{A56CA365-EFE5-4D58-3510-2A09674D3E11}"/>
              </a:ext>
            </a:extLst>
          </p:cNvPr>
          <p:cNvSpPr txBox="1"/>
          <p:nvPr/>
        </p:nvSpPr>
        <p:spPr>
          <a:xfrm>
            <a:off x="328773" y="702110"/>
            <a:ext cx="9791272" cy="5909310"/>
          </a:xfrm>
          <a:prstGeom prst="rect">
            <a:avLst/>
          </a:prstGeom>
          <a:noFill/>
        </p:spPr>
        <p:txBody>
          <a:bodyPr wrap="square" rtlCol="0">
            <a:spAutoFit/>
          </a:bodyPr>
          <a:lstStyle/>
          <a:p>
            <a:pPr marL="285750" indent="-285750">
              <a:buFont typeface="Wingdings" panose="05000000000000000000" pitchFamily="2" charset="2"/>
              <a:buChar char="Ø"/>
            </a:pPr>
            <a:r>
              <a:rPr lang="en-IN" dirty="0">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Integrated Rural Development </a:t>
            </a:r>
            <a:r>
              <a:rPr lang="en-US" b="0" i="0" dirty="0" err="1">
                <a:solidFill>
                  <a:srgbClr val="333333"/>
                </a:solidFill>
                <a:effectLst/>
                <a:latin typeface="Arial" panose="020B0604020202020204" pitchFamily="34" charset="0"/>
                <a:cs typeface="Arial" panose="020B0604020202020204" pitchFamily="34" charset="0"/>
              </a:rPr>
              <a:t>Programme</a:t>
            </a:r>
            <a:r>
              <a:rPr lang="en-US" b="0" i="0" dirty="0">
                <a:solidFill>
                  <a:srgbClr val="333333"/>
                </a:solidFill>
                <a:effectLst/>
                <a:latin typeface="Arial" panose="020B0604020202020204" pitchFamily="34" charset="0"/>
                <a:cs typeface="Arial" panose="020B0604020202020204" pitchFamily="34" charset="0"/>
              </a:rPr>
              <a:t> (IRDP) [1978]</a:t>
            </a:r>
          </a:p>
          <a:p>
            <a:pPr marL="285750" indent="-285750">
              <a:buFont typeface="Wingdings" panose="05000000000000000000" pitchFamily="2" charset="2"/>
              <a:buChar char="Ø"/>
            </a:pPr>
            <a:endParaRPr lang="en-US" dirty="0">
              <a:solidFill>
                <a:srgbClr val="333333"/>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IN" b="0" i="0" dirty="0">
                <a:solidFill>
                  <a:srgbClr val="333333"/>
                </a:solidFill>
                <a:effectLst/>
                <a:latin typeface="Arial" panose="020B0604020202020204" pitchFamily="34" charset="0"/>
                <a:cs typeface="Arial" panose="020B0604020202020204" pitchFamily="34" charset="0"/>
              </a:rPr>
              <a:t>Pradhan Mantri Gramin </a:t>
            </a:r>
            <a:r>
              <a:rPr lang="en-IN" b="0" i="0" dirty="0" err="1">
                <a:solidFill>
                  <a:srgbClr val="333333"/>
                </a:solidFill>
                <a:effectLst/>
                <a:latin typeface="Arial" panose="020B0604020202020204" pitchFamily="34" charset="0"/>
                <a:cs typeface="Arial" panose="020B0604020202020204" pitchFamily="34" charset="0"/>
              </a:rPr>
              <a:t>Awaas</a:t>
            </a:r>
            <a:r>
              <a:rPr lang="en-IN" b="0" i="0" dirty="0">
                <a:solidFill>
                  <a:srgbClr val="333333"/>
                </a:solidFill>
                <a:effectLst/>
                <a:latin typeface="Arial" panose="020B0604020202020204" pitchFamily="34" charset="0"/>
                <a:cs typeface="Arial" panose="020B0604020202020204" pitchFamily="34" charset="0"/>
              </a:rPr>
              <a:t> Yojana</a:t>
            </a:r>
            <a:r>
              <a:rPr lang="en-US" b="0" i="0" dirty="0">
                <a:solidFill>
                  <a:srgbClr val="333333"/>
                </a:solidFill>
                <a:effectLst/>
                <a:latin typeface="Arial" panose="020B0604020202020204" pitchFamily="34" charset="0"/>
                <a:cs typeface="Arial" panose="020B0604020202020204" pitchFamily="34" charset="0"/>
              </a:rPr>
              <a:t> (1985)</a:t>
            </a:r>
          </a:p>
          <a:p>
            <a:pPr marL="285750" indent="-285750">
              <a:buFont typeface="Wingdings" panose="05000000000000000000" pitchFamily="2" charset="2"/>
              <a:buChar char="Ø"/>
            </a:pPr>
            <a:endParaRPr lang="en-US" dirty="0">
              <a:solidFill>
                <a:srgbClr val="333333"/>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b="0" i="0" dirty="0">
                <a:solidFill>
                  <a:srgbClr val="333333"/>
                </a:solidFill>
                <a:effectLst/>
                <a:latin typeface="Arial" panose="020B0604020202020204" pitchFamily="34" charset="0"/>
                <a:cs typeface="Arial" panose="020B0604020202020204" pitchFamily="34" charset="0"/>
              </a:rPr>
              <a:t>Indira Gandhi National Old Age Pension Scheme (NOAPS) [1995]</a:t>
            </a:r>
          </a:p>
          <a:p>
            <a:pPr marL="285750" indent="-285750">
              <a:buFont typeface="Wingdings" panose="05000000000000000000" pitchFamily="2" charset="2"/>
              <a:buChar char="Ø"/>
            </a:pPr>
            <a:endParaRPr lang="en-US" dirty="0">
              <a:solidFill>
                <a:srgbClr val="333333"/>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b="0" i="0" dirty="0">
                <a:solidFill>
                  <a:srgbClr val="333333"/>
                </a:solidFill>
                <a:effectLst/>
                <a:latin typeface="Arial" panose="020B0604020202020204" pitchFamily="34" charset="0"/>
                <a:cs typeface="Arial" panose="020B0604020202020204" pitchFamily="34" charset="0"/>
              </a:rPr>
              <a:t>National Family Benefit Scheme (NFBS) [1995]</a:t>
            </a:r>
          </a:p>
          <a:p>
            <a:pPr marL="285750" indent="-285750">
              <a:buFont typeface="Wingdings" panose="05000000000000000000" pitchFamily="2" charset="2"/>
              <a:buChar char="Ø"/>
            </a:pPr>
            <a:endParaRPr lang="en-US" dirty="0">
              <a:solidFill>
                <a:srgbClr val="333333"/>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IN" b="0" i="0" dirty="0">
                <a:solidFill>
                  <a:srgbClr val="333333"/>
                </a:solidFill>
                <a:effectLst/>
                <a:latin typeface="Arial" panose="020B0604020202020204" pitchFamily="34" charset="0"/>
                <a:cs typeface="Arial" panose="020B0604020202020204" pitchFamily="34" charset="0"/>
              </a:rPr>
              <a:t>Jawahar Gram </a:t>
            </a:r>
            <a:r>
              <a:rPr lang="en-IN" b="0" i="0" dirty="0" err="1">
                <a:solidFill>
                  <a:srgbClr val="333333"/>
                </a:solidFill>
                <a:effectLst/>
                <a:latin typeface="Arial" panose="020B0604020202020204" pitchFamily="34" charset="0"/>
                <a:cs typeface="Arial" panose="020B0604020202020204" pitchFamily="34" charset="0"/>
              </a:rPr>
              <a:t>Samridhi</a:t>
            </a:r>
            <a:r>
              <a:rPr lang="en-IN" b="0" i="0" dirty="0">
                <a:solidFill>
                  <a:srgbClr val="333333"/>
                </a:solidFill>
                <a:effectLst/>
                <a:latin typeface="Arial" panose="020B0604020202020204" pitchFamily="34" charset="0"/>
                <a:cs typeface="Arial" panose="020B0604020202020204" pitchFamily="34" charset="0"/>
              </a:rPr>
              <a:t> Yojana (JGSY)</a:t>
            </a:r>
            <a:r>
              <a:rPr lang="en-US" b="0" i="0" dirty="0">
                <a:solidFill>
                  <a:srgbClr val="333333"/>
                </a:solidFill>
                <a:effectLst/>
                <a:latin typeface="Arial" panose="020B0604020202020204" pitchFamily="34" charset="0"/>
                <a:cs typeface="Arial" panose="020B0604020202020204" pitchFamily="34" charset="0"/>
              </a:rPr>
              <a:t> [1999]</a:t>
            </a:r>
          </a:p>
          <a:p>
            <a:pPr marL="285750" indent="-285750">
              <a:buFont typeface="Wingdings" panose="05000000000000000000" pitchFamily="2" charset="2"/>
              <a:buChar char="Ø"/>
            </a:pPr>
            <a:endParaRPr lang="en-US" dirty="0">
              <a:solidFill>
                <a:srgbClr val="333333"/>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IN" b="0" i="0" dirty="0">
                <a:solidFill>
                  <a:srgbClr val="333333"/>
                </a:solidFill>
                <a:effectLst/>
                <a:latin typeface="Arial" panose="020B0604020202020204" pitchFamily="34" charset="0"/>
                <a:cs typeface="Arial" panose="020B0604020202020204" pitchFamily="34" charset="0"/>
              </a:rPr>
              <a:t>Food for Work Programme</a:t>
            </a:r>
            <a:r>
              <a:rPr lang="en-US" b="0" i="0" dirty="0">
                <a:solidFill>
                  <a:srgbClr val="333333"/>
                </a:solidFill>
                <a:effectLst/>
                <a:latin typeface="Arial" panose="020B0604020202020204" pitchFamily="34" charset="0"/>
                <a:cs typeface="Arial" panose="020B0604020202020204" pitchFamily="34" charset="0"/>
              </a:rPr>
              <a:t> (2000s)</a:t>
            </a:r>
          </a:p>
          <a:p>
            <a:pPr marL="285750" indent="-285750">
              <a:buFont typeface="Wingdings" panose="05000000000000000000" pitchFamily="2" charset="2"/>
              <a:buChar char="Ø"/>
            </a:pPr>
            <a:endParaRPr lang="en-US" dirty="0">
              <a:solidFill>
                <a:srgbClr val="333333"/>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IN" b="0" i="0" dirty="0" err="1">
                <a:solidFill>
                  <a:srgbClr val="333333"/>
                </a:solidFill>
                <a:effectLst/>
                <a:latin typeface="Arial" panose="020B0604020202020204" pitchFamily="34" charset="0"/>
                <a:cs typeface="Arial" panose="020B0604020202020204" pitchFamily="34" charset="0"/>
              </a:rPr>
              <a:t>Sampoorna</a:t>
            </a:r>
            <a:r>
              <a:rPr lang="en-IN" b="0" i="0" dirty="0">
                <a:solidFill>
                  <a:srgbClr val="333333"/>
                </a:solidFill>
                <a:effectLst/>
                <a:latin typeface="Arial" panose="020B0604020202020204" pitchFamily="34" charset="0"/>
                <a:cs typeface="Arial" panose="020B0604020202020204" pitchFamily="34" charset="0"/>
              </a:rPr>
              <a:t> Gramin Rozgar Yojana (SGRY)</a:t>
            </a:r>
            <a:endParaRPr lang="en-US" b="0" i="0" dirty="0">
              <a:solidFill>
                <a:srgbClr val="333333"/>
              </a:solidFill>
              <a:effectLst/>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endParaRPr lang="en-US" dirty="0">
              <a:solidFill>
                <a:srgbClr val="333333"/>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b="0" i="0" dirty="0">
                <a:solidFill>
                  <a:srgbClr val="333333"/>
                </a:solidFill>
                <a:effectLst/>
                <a:latin typeface="Arial" panose="020B0604020202020204" pitchFamily="34" charset="0"/>
                <a:cs typeface="Arial" panose="020B0604020202020204" pitchFamily="34" charset="0"/>
              </a:rPr>
              <a:t>Mahatma Gandhi National Rural Employment Guarantee Act (MGNREGA) [2005]</a:t>
            </a:r>
          </a:p>
          <a:p>
            <a:pPr marL="285750" indent="-285750">
              <a:buFont typeface="Wingdings" panose="05000000000000000000" pitchFamily="2" charset="2"/>
              <a:buChar char="Ø"/>
            </a:pPr>
            <a:endParaRPr lang="en-US" dirty="0">
              <a:solidFill>
                <a:srgbClr val="333333"/>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IN" b="0" i="0" dirty="0">
                <a:solidFill>
                  <a:srgbClr val="333333"/>
                </a:solidFill>
                <a:effectLst/>
                <a:latin typeface="Arial" panose="020B0604020202020204" pitchFamily="34" charset="0"/>
                <a:cs typeface="Arial" panose="020B0604020202020204" pitchFamily="34" charset="0"/>
              </a:rPr>
              <a:t>National Food Security Mission</a:t>
            </a:r>
            <a:r>
              <a:rPr lang="en-US" b="0" i="0" dirty="0">
                <a:solidFill>
                  <a:srgbClr val="333333"/>
                </a:solidFill>
                <a:effectLst/>
                <a:latin typeface="Arial" panose="020B0604020202020204" pitchFamily="34" charset="0"/>
                <a:cs typeface="Arial" panose="020B0604020202020204" pitchFamily="34" charset="0"/>
              </a:rPr>
              <a:t> (2007)</a:t>
            </a:r>
          </a:p>
          <a:p>
            <a:pPr marL="285750" indent="-285750">
              <a:buFont typeface="Wingdings" panose="05000000000000000000" pitchFamily="2" charset="2"/>
              <a:buChar char="Ø"/>
            </a:pPr>
            <a:endParaRPr lang="en-US" dirty="0">
              <a:solidFill>
                <a:srgbClr val="333333"/>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IN" b="0" i="0" dirty="0">
                <a:solidFill>
                  <a:srgbClr val="333333"/>
                </a:solidFill>
                <a:effectLst/>
                <a:latin typeface="Arial" panose="020B0604020202020204" pitchFamily="34" charset="0"/>
                <a:cs typeface="Arial" panose="020B0604020202020204" pitchFamily="34" charset="0"/>
              </a:rPr>
              <a:t>National Rural Livelihood Mission (2011)</a:t>
            </a:r>
          </a:p>
          <a:p>
            <a:pPr marL="285750" indent="-285750">
              <a:buFont typeface="Wingdings" panose="05000000000000000000" pitchFamily="2" charset="2"/>
              <a:buChar char="Ø"/>
            </a:pPr>
            <a:endParaRPr lang="en-IN" dirty="0">
              <a:solidFill>
                <a:srgbClr val="333333"/>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IN" b="0" i="0" dirty="0">
                <a:solidFill>
                  <a:srgbClr val="333333"/>
                </a:solidFill>
                <a:effectLst/>
                <a:latin typeface="Arial" panose="020B0604020202020204" pitchFamily="34" charset="0"/>
                <a:cs typeface="Arial" panose="020B0604020202020204" pitchFamily="34" charset="0"/>
              </a:rPr>
              <a:t>National Urban Livelihood Mission(2013)</a:t>
            </a:r>
            <a:r>
              <a:rPr lang="en-US" b="0" i="0" dirty="0">
                <a:solidFill>
                  <a:srgbClr val="333333"/>
                </a:solidFill>
                <a:effectLst/>
                <a:latin typeface="Arial" panose="020B0604020202020204" pitchFamily="34" charset="0"/>
                <a:cs typeface="Arial" panose="020B0604020202020204" pitchFamily="34" charset="0"/>
              </a:rPr>
              <a:t> </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9110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480B656-9821-4B6D-9CD5-FC843A283000}"/>
              </a:ext>
            </a:extLst>
          </p:cNvPr>
          <p:cNvSpPr txBox="1"/>
          <p:nvPr/>
        </p:nvSpPr>
        <p:spPr>
          <a:xfrm>
            <a:off x="328773" y="246580"/>
            <a:ext cx="7667089" cy="369332"/>
          </a:xfrm>
          <a:prstGeom prst="rect">
            <a:avLst/>
          </a:prstGeom>
          <a:noFill/>
        </p:spPr>
        <p:txBody>
          <a:bodyPr wrap="square">
            <a:spAutoFit/>
          </a:bodyPr>
          <a:lstStyle/>
          <a:p>
            <a:pPr algn="just"/>
            <a:r>
              <a:rPr lang="en-US" sz="1800" b="1" i="0" dirty="0">
                <a:effectLst/>
                <a:latin typeface="Arial" panose="020B0604020202020204" pitchFamily="34" charset="0"/>
                <a:cs typeface="Arial" panose="020B0604020202020204" pitchFamily="34" charset="0"/>
              </a:rPr>
              <a:t>Major Poverty Alleviation </a:t>
            </a:r>
            <a:r>
              <a:rPr lang="en-US" sz="1800" b="1" i="0" dirty="0" err="1">
                <a:effectLst/>
                <a:latin typeface="Arial" panose="020B0604020202020204" pitchFamily="34" charset="0"/>
                <a:cs typeface="Arial" panose="020B0604020202020204" pitchFamily="34" charset="0"/>
              </a:rPr>
              <a:t>Programmes</a:t>
            </a:r>
            <a:r>
              <a:rPr lang="en-US" sz="1800" b="1" i="0" dirty="0">
                <a:effectLst/>
                <a:latin typeface="Arial" panose="020B0604020202020204" pitchFamily="34" charset="0"/>
                <a:cs typeface="Arial" panose="020B0604020202020204" pitchFamily="34" charset="0"/>
              </a:rPr>
              <a:t> in India (contd.) </a:t>
            </a:r>
          </a:p>
        </p:txBody>
      </p:sp>
      <p:sp>
        <p:nvSpPr>
          <p:cNvPr id="6" name="TextBox 5">
            <a:extLst>
              <a:ext uri="{FF2B5EF4-FFF2-40B4-BE49-F238E27FC236}">
                <a16:creationId xmlns:a16="http://schemas.microsoft.com/office/drawing/2014/main" id="{D5781CCA-B25F-5618-AFF0-4C9F1BE56F1F}"/>
              </a:ext>
            </a:extLst>
          </p:cNvPr>
          <p:cNvSpPr txBox="1"/>
          <p:nvPr/>
        </p:nvSpPr>
        <p:spPr>
          <a:xfrm>
            <a:off x="441789" y="1047964"/>
            <a:ext cx="526106" cy="369332"/>
          </a:xfrm>
          <a:prstGeom prst="rect">
            <a:avLst/>
          </a:prstGeom>
          <a:noFill/>
        </p:spPr>
        <p:txBody>
          <a:bodyPr wrap="none" rtlCol="0">
            <a:spAutoFit/>
          </a:bodyPr>
          <a:lstStyle/>
          <a:p>
            <a:pPr marL="285750" indent="-285750">
              <a:buFont typeface="Wingdings" panose="05000000000000000000" pitchFamily="2" charset="2"/>
              <a:buChar char="Ø"/>
            </a:pPr>
            <a:r>
              <a:rPr lang="en-IN" dirty="0"/>
              <a:t> </a:t>
            </a:r>
          </a:p>
        </p:txBody>
      </p:sp>
      <p:sp>
        <p:nvSpPr>
          <p:cNvPr id="8" name="TextBox 7">
            <a:extLst>
              <a:ext uri="{FF2B5EF4-FFF2-40B4-BE49-F238E27FC236}">
                <a16:creationId xmlns:a16="http://schemas.microsoft.com/office/drawing/2014/main" id="{152C9D11-1B79-2156-4D9A-4ADC1B61F9B4}"/>
              </a:ext>
            </a:extLst>
          </p:cNvPr>
          <p:cNvSpPr txBox="1"/>
          <p:nvPr/>
        </p:nvSpPr>
        <p:spPr>
          <a:xfrm>
            <a:off x="575353" y="1047964"/>
            <a:ext cx="6280078" cy="369332"/>
          </a:xfrm>
          <a:prstGeom prst="rect">
            <a:avLst/>
          </a:prstGeom>
          <a:noFill/>
        </p:spPr>
        <p:txBody>
          <a:bodyPr wrap="square">
            <a:spAutoFit/>
          </a:bodyPr>
          <a:lstStyle/>
          <a:p>
            <a:pPr algn="just"/>
            <a:r>
              <a:rPr lang="en-IN" b="0" i="0" dirty="0">
                <a:solidFill>
                  <a:srgbClr val="333333"/>
                </a:solidFill>
                <a:effectLst/>
                <a:latin typeface="Arial" panose="020B0604020202020204" pitchFamily="34" charset="0"/>
                <a:cs typeface="Arial" panose="020B0604020202020204" pitchFamily="34" charset="0"/>
              </a:rPr>
              <a:t>  Pradhan Mantri Jan Dhan Yojana (2014) </a:t>
            </a:r>
          </a:p>
        </p:txBody>
      </p:sp>
      <p:sp>
        <p:nvSpPr>
          <p:cNvPr id="9" name="TextBox 8">
            <a:extLst>
              <a:ext uri="{FF2B5EF4-FFF2-40B4-BE49-F238E27FC236}">
                <a16:creationId xmlns:a16="http://schemas.microsoft.com/office/drawing/2014/main" id="{705ACD8D-1E93-7E98-625D-28B1AEAB3C64}"/>
              </a:ext>
            </a:extLst>
          </p:cNvPr>
          <p:cNvSpPr txBox="1"/>
          <p:nvPr/>
        </p:nvSpPr>
        <p:spPr>
          <a:xfrm>
            <a:off x="441789" y="1746607"/>
            <a:ext cx="9215919" cy="4811588"/>
          </a:xfrm>
          <a:prstGeom prst="rect">
            <a:avLst/>
          </a:prstGeom>
          <a:noFill/>
        </p:spPr>
        <p:txBody>
          <a:bodyPr wrap="square" rtlCol="0">
            <a:spAutoFit/>
          </a:bodyPr>
          <a:lstStyle/>
          <a:p>
            <a:pPr marL="285750" indent="-285750">
              <a:buFont typeface="Wingdings" panose="05000000000000000000" pitchFamily="2" charset="2"/>
              <a:buChar char="Ø"/>
            </a:pPr>
            <a:r>
              <a:rPr lang="fi-FI" b="0" i="0" dirty="0">
                <a:solidFill>
                  <a:srgbClr val="333333"/>
                </a:solidFill>
                <a:effectLst/>
                <a:latin typeface="Roboto" panose="02000000000000000000" pitchFamily="2" charset="0"/>
              </a:rPr>
              <a:t>Pradhan Mantri Kaushal Vikas Yojana (2015) </a:t>
            </a:r>
          </a:p>
          <a:p>
            <a:pPr marL="285750" indent="-285750" algn="just">
              <a:buFont typeface="Wingdings" panose="05000000000000000000" pitchFamily="2" charset="2"/>
              <a:buChar char="Ø"/>
            </a:pPr>
            <a:endParaRPr lang="fi-FI" dirty="0">
              <a:solidFill>
                <a:srgbClr val="333333"/>
              </a:solidFill>
              <a:latin typeface="Roboto" panose="02000000000000000000" pitchFamily="2" charset="0"/>
            </a:endParaRPr>
          </a:p>
          <a:p>
            <a:pPr marL="285750" indent="-285750">
              <a:buFont typeface="Wingdings" panose="05000000000000000000" pitchFamily="2" charset="2"/>
              <a:buChar char="Ø"/>
            </a:pPr>
            <a:r>
              <a:rPr lang="en-IN" b="0" i="0" dirty="0" err="1">
                <a:solidFill>
                  <a:srgbClr val="333333"/>
                </a:solidFill>
                <a:effectLst/>
                <a:latin typeface="Roboto" panose="02000000000000000000" pitchFamily="2" charset="0"/>
              </a:rPr>
              <a:t>Saansad</a:t>
            </a:r>
            <a:r>
              <a:rPr lang="en-IN" b="0" i="0" dirty="0">
                <a:solidFill>
                  <a:srgbClr val="333333"/>
                </a:solidFill>
                <a:effectLst/>
                <a:latin typeface="Roboto" panose="02000000000000000000" pitchFamily="2" charset="0"/>
              </a:rPr>
              <a:t> </a:t>
            </a:r>
            <a:r>
              <a:rPr lang="en-IN" b="0" i="0" dirty="0" err="1">
                <a:solidFill>
                  <a:srgbClr val="333333"/>
                </a:solidFill>
                <a:effectLst/>
                <a:latin typeface="Roboto" panose="02000000000000000000" pitchFamily="2" charset="0"/>
              </a:rPr>
              <a:t>Aadarsh</a:t>
            </a:r>
            <a:r>
              <a:rPr lang="en-IN" b="0" i="0" dirty="0">
                <a:solidFill>
                  <a:srgbClr val="333333"/>
                </a:solidFill>
                <a:effectLst/>
                <a:latin typeface="Roboto" panose="02000000000000000000" pitchFamily="2" charset="0"/>
              </a:rPr>
              <a:t> Gram Yojana (SAGY) (2014)</a:t>
            </a:r>
          </a:p>
          <a:p>
            <a:pPr marL="285750" indent="-285750">
              <a:buFont typeface="Wingdings" panose="05000000000000000000" pitchFamily="2" charset="2"/>
              <a:buChar char="Ø"/>
            </a:pPr>
            <a:endParaRPr lang="en-IN" dirty="0">
              <a:solidFill>
                <a:srgbClr val="333333"/>
              </a:solidFill>
              <a:latin typeface="Roboto" panose="02000000000000000000" pitchFamily="2" charset="0"/>
            </a:endParaRPr>
          </a:p>
          <a:p>
            <a:pPr marL="285750" indent="-285750">
              <a:buFont typeface="Wingdings" panose="05000000000000000000" pitchFamily="2" charset="2"/>
              <a:buChar char="Ø"/>
            </a:pPr>
            <a:r>
              <a:rPr lang="en-IN" b="0" i="0" dirty="0">
                <a:solidFill>
                  <a:srgbClr val="333333"/>
                </a:solidFill>
                <a:effectLst/>
                <a:latin typeface="Roboto" panose="02000000000000000000" pitchFamily="2" charset="0"/>
              </a:rPr>
              <a:t>Pradhan Mantri Jeevan Jyoti </a:t>
            </a:r>
            <a:r>
              <a:rPr lang="en-IN" b="0" i="0" dirty="0" err="1">
                <a:solidFill>
                  <a:srgbClr val="333333"/>
                </a:solidFill>
                <a:effectLst/>
                <a:latin typeface="Roboto" panose="02000000000000000000" pitchFamily="2" charset="0"/>
              </a:rPr>
              <a:t>Bima</a:t>
            </a:r>
            <a:r>
              <a:rPr lang="en-IN" b="0" i="0" dirty="0">
                <a:solidFill>
                  <a:srgbClr val="333333"/>
                </a:solidFill>
                <a:effectLst/>
                <a:latin typeface="Roboto" panose="02000000000000000000" pitchFamily="2" charset="0"/>
              </a:rPr>
              <a:t> Yojana (2015)</a:t>
            </a:r>
          </a:p>
          <a:p>
            <a:pPr marL="285750" indent="-285750">
              <a:buFont typeface="Wingdings" panose="05000000000000000000" pitchFamily="2" charset="2"/>
              <a:buChar char="Ø"/>
            </a:pPr>
            <a:endParaRPr lang="en-IN" dirty="0">
              <a:solidFill>
                <a:srgbClr val="333333"/>
              </a:solidFill>
              <a:latin typeface="Roboto" panose="02000000000000000000" pitchFamily="2" charset="0"/>
            </a:endParaRPr>
          </a:p>
          <a:p>
            <a:pPr marL="285750" indent="-285750">
              <a:buFont typeface="Wingdings" panose="05000000000000000000" pitchFamily="2" charset="2"/>
              <a:buChar char="Ø"/>
            </a:pPr>
            <a:r>
              <a:rPr lang="fi-FI" b="0" i="0" dirty="0">
                <a:solidFill>
                  <a:srgbClr val="333333"/>
                </a:solidFill>
                <a:effectLst/>
                <a:latin typeface="Roboto" panose="02000000000000000000" pitchFamily="2" charset="0"/>
              </a:rPr>
              <a:t>Pradhan Mantri Suraksha Bima Yojana (2015)</a:t>
            </a:r>
          </a:p>
          <a:p>
            <a:pPr marL="285750" indent="-285750">
              <a:buFont typeface="Wingdings" panose="05000000000000000000" pitchFamily="2" charset="2"/>
              <a:buChar char="Ø"/>
            </a:pPr>
            <a:endParaRPr lang="fi-FI" dirty="0">
              <a:solidFill>
                <a:srgbClr val="333333"/>
              </a:solidFill>
              <a:latin typeface="Roboto" panose="02000000000000000000" pitchFamily="2" charset="0"/>
            </a:endParaRPr>
          </a:p>
          <a:p>
            <a:pPr marL="285750" indent="-285750">
              <a:buFont typeface="Wingdings" panose="05000000000000000000" pitchFamily="2" charset="2"/>
              <a:buChar char="Ø"/>
            </a:pPr>
            <a:r>
              <a:rPr lang="en-IN" b="0" i="0" dirty="0">
                <a:solidFill>
                  <a:srgbClr val="333333"/>
                </a:solidFill>
                <a:effectLst/>
                <a:latin typeface="Roboto" panose="02000000000000000000" pitchFamily="2" charset="0"/>
              </a:rPr>
              <a:t>National Maternity Benefit Scheme</a:t>
            </a:r>
            <a:r>
              <a:rPr lang="fi-FI" b="0" i="0" dirty="0">
                <a:solidFill>
                  <a:srgbClr val="333333"/>
                </a:solidFill>
                <a:effectLst/>
                <a:latin typeface="Roboto" panose="02000000000000000000" pitchFamily="2" charset="0"/>
              </a:rPr>
              <a:t> (2016)</a:t>
            </a:r>
          </a:p>
          <a:p>
            <a:pPr marL="285750" indent="-285750">
              <a:buFont typeface="Wingdings" panose="05000000000000000000" pitchFamily="2" charset="2"/>
              <a:buChar char="Ø"/>
            </a:pPr>
            <a:endParaRPr lang="fi-FI" dirty="0">
              <a:solidFill>
                <a:srgbClr val="333333"/>
              </a:solidFill>
              <a:latin typeface="Roboto" panose="02000000000000000000" pitchFamily="2" charset="0"/>
            </a:endParaRPr>
          </a:p>
          <a:p>
            <a:pPr marL="285750" indent="-285750">
              <a:buFont typeface="Wingdings" panose="05000000000000000000" pitchFamily="2" charset="2"/>
              <a:buChar char="Ø"/>
            </a:pPr>
            <a:r>
              <a:rPr lang="en-IN" b="0" i="0" dirty="0">
                <a:solidFill>
                  <a:srgbClr val="333333"/>
                </a:solidFill>
                <a:effectLst/>
                <a:latin typeface="Roboto" panose="02000000000000000000" pitchFamily="2" charset="0"/>
              </a:rPr>
              <a:t>Pradhan Mantri </a:t>
            </a:r>
            <a:r>
              <a:rPr lang="en-IN" b="0" i="0" dirty="0" err="1">
                <a:solidFill>
                  <a:srgbClr val="333333"/>
                </a:solidFill>
                <a:effectLst/>
                <a:latin typeface="Roboto" panose="02000000000000000000" pitchFamily="2" charset="0"/>
              </a:rPr>
              <a:t>Ujjwala</a:t>
            </a:r>
            <a:r>
              <a:rPr lang="en-IN" b="0" i="0" dirty="0">
                <a:solidFill>
                  <a:srgbClr val="333333"/>
                </a:solidFill>
                <a:effectLst/>
                <a:latin typeface="Roboto" panose="02000000000000000000" pitchFamily="2" charset="0"/>
              </a:rPr>
              <a:t> Yojana (PMUY)</a:t>
            </a:r>
            <a:r>
              <a:rPr lang="fi-FI" b="0" i="0" dirty="0">
                <a:solidFill>
                  <a:srgbClr val="333333"/>
                </a:solidFill>
                <a:effectLst/>
                <a:latin typeface="Roboto" panose="02000000000000000000" pitchFamily="2" charset="0"/>
              </a:rPr>
              <a:t> (2016)</a:t>
            </a:r>
          </a:p>
          <a:p>
            <a:pPr marL="285750" indent="-285750">
              <a:buFont typeface="Wingdings" panose="05000000000000000000" pitchFamily="2" charset="2"/>
              <a:buChar char="Ø"/>
            </a:pPr>
            <a:endParaRPr lang="fi-FI" dirty="0">
              <a:solidFill>
                <a:srgbClr val="333333"/>
              </a:solidFill>
              <a:latin typeface="Roboto" panose="02000000000000000000" pitchFamily="2" charset="0"/>
            </a:endParaRPr>
          </a:p>
          <a:p>
            <a:pPr marL="285750" indent="-285750">
              <a:buFont typeface="Wingdings" panose="05000000000000000000" pitchFamily="2" charset="2"/>
              <a:buChar char="Ø"/>
            </a:pPr>
            <a:r>
              <a:rPr lang="en-IN" b="0" i="0" dirty="0">
                <a:solidFill>
                  <a:srgbClr val="333333"/>
                </a:solidFill>
                <a:effectLst/>
                <a:latin typeface="Roboto" panose="02000000000000000000" pitchFamily="2" charset="0"/>
              </a:rPr>
              <a:t>Pradhan Mantri Garib Kalyan Yojana (PMGKY)</a:t>
            </a:r>
            <a:r>
              <a:rPr lang="fi-FI" b="0" i="0" dirty="0">
                <a:solidFill>
                  <a:srgbClr val="333333"/>
                </a:solidFill>
                <a:effectLst/>
                <a:latin typeface="Roboto" panose="02000000000000000000" pitchFamily="2" charset="0"/>
              </a:rPr>
              <a:t> (2016)</a:t>
            </a:r>
          </a:p>
          <a:p>
            <a:pPr marL="285750" indent="-285750">
              <a:buFont typeface="Wingdings" panose="05000000000000000000" pitchFamily="2" charset="2"/>
              <a:buChar char="Ø"/>
            </a:pPr>
            <a:endParaRPr lang="fi-FI" dirty="0">
              <a:solidFill>
                <a:srgbClr val="333333"/>
              </a:solidFill>
              <a:latin typeface="Roboto" panose="02000000000000000000" pitchFamily="2" charset="0"/>
            </a:endParaRPr>
          </a:p>
          <a:p>
            <a:pPr marL="285750" indent="-285750">
              <a:buFont typeface="Wingdings" panose="05000000000000000000" pitchFamily="2" charset="2"/>
              <a:buChar char="Ø"/>
            </a:pPr>
            <a:r>
              <a:rPr lang="en-IN" b="0" i="0" dirty="0">
                <a:solidFill>
                  <a:srgbClr val="333333"/>
                </a:solidFill>
                <a:effectLst/>
                <a:latin typeface="Roboto" panose="02000000000000000000" pitchFamily="2" charset="0"/>
              </a:rPr>
              <a:t>  Solar Charkha Mission (2018)</a:t>
            </a:r>
          </a:p>
          <a:p>
            <a:pPr marL="285750" indent="-285750">
              <a:buFont typeface="Wingdings" panose="05000000000000000000" pitchFamily="2" charset="2"/>
              <a:buChar char="Ø"/>
            </a:pPr>
            <a:endParaRPr lang="en-IN" dirty="0">
              <a:solidFill>
                <a:srgbClr val="333333"/>
              </a:solidFill>
              <a:latin typeface="Roboto" panose="02000000000000000000" pitchFamily="2" charset="0"/>
            </a:endParaRPr>
          </a:p>
          <a:p>
            <a:pPr marL="285750" indent="-285750">
              <a:buFont typeface="Wingdings" panose="05000000000000000000" pitchFamily="2" charset="2"/>
              <a:buChar char="Ø"/>
            </a:pPr>
            <a:r>
              <a:rPr lang="en-IN" b="0" i="0" dirty="0">
                <a:solidFill>
                  <a:srgbClr val="333333"/>
                </a:solidFill>
                <a:effectLst/>
                <a:latin typeface="Roboto" panose="02000000000000000000" pitchFamily="2" charset="0"/>
              </a:rPr>
              <a:t>National Nutrition Mission (NNM), </a:t>
            </a:r>
            <a:r>
              <a:rPr lang="en-IN" b="0" i="0" dirty="0" err="1">
                <a:solidFill>
                  <a:srgbClr val="333333"/>
                </a:solidFill>
                <a:effectLst/>
                <a:latin typeface="Roboto" panose="02000000000000000000" pitchFamily="2" charset="0"/>
              </a:rPr>
              <a:t>Poshan</a:t>
            </a:r>
            <a:r>
              <a:rPr lang="en-IN" b="0" i="0" dirty="0">
                <a:solidFill>
                  <a:srgbClr val="333333"/>
                </a:solidFill>
                <a:effectLst/>
                <a:latin typeface="Roboto" panose="02000000000000000000" pitchFamily="2" charset="0"/>
              </a:rPr>
              <a:t> Abhiyan (2018)</a:t>
            </a:r>
            <a:r>
              <a:rPr lang="fi-FI" b="0" i="0" dirty="0">
                <a:solidFill>
                  <a:srgbClr val="333333"/>
                </a:solidFill>
                <a:effectLst/>
                <a:latin typeface="Roboto" panose="02000000000000000000" pitchFamily="2" charset="0"/>
              </a:rPr>
              <a:t> </a:t>
            </a:r>
            <a:endParaRPr lang="en-IN" dirty="0"/>
          </a:p>
        </p:txBody>
      </p:sp>
      <p:sp>
        <p:nvSpPr>
          <p:cNvPr id="15" name="Rectangle 3">
            <a:extLst>
              <a:ext uri="{FF2B5EF4-FFF2-40B4-BE49-F238E27FC236}">
                <a16:creationId xmlns:a16="http://schemas.microsoft.com/office/drawing/2014/main" id="{902A9938-B58F-70D6-72B9-9656F9AD07F7}"/>
              </a:ext>
            </a:extLst>
          </p:cNvPr>
          <p:cNvSpPr>
            <a:spLocks noChangeArrowheads="1"/>
          </p:cNvSpPr>
          <p:nvPr/>
        </p:nvSpPr>
        <p:spPr bwMode="auto">
          <a:xfrm>
            <a:off x="968359" y="562811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13104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2AAEA09-5304-FFE9-B390-203726AEDF4B}"/>
              </a:ext>
            </a:extLst>
          </p:cNvPr>
          <p:cNvSpPr txBox="1"/>
          <p:nvPr/>
        </p:nvSpPr>
        <p:spPr>
          <a:xfrm>
            <a:off x="554804" y="396026"/>
            <a:ext cx="7112285" cy="369332"/>
          </a:xfrm>
          <a:prstGeom prst="rect">
            <a:avLst/>
          </a:prstGeom>
          <a:noFill/>
        </p:spPr>
        <p:txBody>
          <a:bodyPr wrap="square">
            <a:spAutoFit/>
          </a:bodyPr>
          <a:lstStyle/>
          <a:p>
            <a:pPr algn="just"/>
            <a:r>
              <a:rPr lang="en-US" sz="1800" b="1" i="0" dirty="0">
                <a:effectLst/>
                <a:latin typeface="Arial" panose="020B0604020202020204" pitchFamily="34" charset="0"/>
                <a:cs typeface="Arial" panose="020B0604020202020204" pitchFamily="34" charset="0"/>
              </a:rPr>
              <a:t>Major Poverty Alleviation </a:t>
            </a:r>
            <a:r>
              <a:rPr lang="en-US" sz="1800" b="1" i="0" dirty="0" err="1">
                <a:effectLst/>
                <a:latin typeface="Arial" panose="020B0604020202020204" pitchFamily="34" charset="0"/>
                <a:cs typeface="Arial" panose="020B0604020202020204" pitchFamily="34" charset="0"/>
              </a:rPr>
              <a:t>Programmes</a:t>
            </a:r>
            <a:r>
              <a:rPr lang="en-US" sz="1800" b="1" i="0" dirty="0">
                <a:effectLst/>
                <a:latin typeface="Arial" panose="020B0604020202020204" pitchFamily="34" charset="0"/>
                <a:cs typeface="Arial" panose="020B0604020202020204" pitchFamily="34" charset="0"/>
              </a:rPr>
              <a:t> in India (contd.) </a:t>
            </a:r>
          </a:p>
        </p:txBody>
      </p:sp>
      <p:sp>
        <p:nvSpPr>
          <p:cNvPr id="6" name="TextBox 5">
            <a:extLst>
              <a:ext uri="{FF2B5EF4-FFF2-40B4-BE49-F238E27FC236}">
                <a16:creationId xmlns:a16="http://schemas.microsoft.com/office/drawing/2014/main" id="{B0BE78AA-59A8-8E81-D0BE-E54700D78132}"/>
              </a:ext>
            </a:extLst>
          </p:cNvPr>
          <p:cNvSpPr txBox="1"/>
          <p:nvPr/>
        </p:nvSpPr>
        <p:spPr>
          <a:xfrm>
            <a:off x="554804" y="1130157"/>
            <a:ext cx="9133725" cy="1477328"/>
          </a:xfrm>
          <a:prstGeom prst="rect">
            <a:avLst/>
          </a:prstGeom>
          <a:noFill/>
        </p:spPr>
        <p:txBody>
          <a:bodyPr wrap="square" rtlCol="0">
            <a:spAutoFit/>
          </a:bodyPr>
          <a:lstStyle/>
          <a:p>
            <a:pPr marL="285750" indent="-285750">
              <a:buFont typeface="Wingdings" panose="05000000000000000000" pitchFamily="2" charset="2"/>
              <a:buChar char="Ø"/>
            </a:pPr>
            <a:r>
              <a:rPr lang="en-IN" dirty="0"/>
              <a:t> </a:t>
            </a:r>
            <a:r>
              <a:rPr lang="en-IN" b="0" i="0" dirty="0">
                <a:solidFill>
                  <a:srgbClr val="333333"/>
                </a:solidFill>
                <a:effectLst/>
                <a:latin typeface="Roboto" panose="02000000000000000000" pitchFamily="2" charset="0"/>
              </a:rPr>
              <a:t>Pradhan Mantri </a:t>
            </a:r>
            <a:r>
              <a:rPr lang="en-IN" b="0" i="0" dirty="0" err="1">
                <a:solidFill>
                  <a:srgbClr val="333333"/>
                </a:solidFill>
                <a:effectLst/>
                <a:latin typeface="Roboto" panose="02000000000000000000" pitchFamily="2" charset="0"/>
              </a:rPr>
              <a:t>Shram</a:t>
            </a:r>
            <a:r>
              <a:rPr lang="en-IN" b="0" i="0" dirty="0">
                <a:solidFill>
                  <a:srgbClr val="333333"/>
                </a:solidFill>
                <a:effectLst/>
                <a:latin typeface="Roboto" panose="02000000000000000000" pitchFamily="2" charset="0"/>
              </a:rPr>
              <a:t> Yogi </a:t>
            </a:r>
            <a:r>
              <a:rPr lang="en-IN" b="0" i="0" dirty="0" err="1">
                <a:solidFill>
                  <a:srgbClr val="333333"/>
                </a:solidFill>
                <a:effectLst/>
                <a:latin typeface="Roboto" panose="02000000000000000000" pitchFamily="2" charset="0"/>
              </a:rPr>
              <a:t>Maan</a:t>
            </a:r>
            <a:r>
              <a:rPr lang="en-IN" b="0" i="0" dirty="0">
                <a:solidFill>
                  <a:srgbClr val="333333"/>
                </a:solidFill>
                <a:effectLst/>
                <a:latin typeface="Roboto" panose="02000000000000000000" pitchFamily="2" charset="0"/>
              </a:rPr>
              <a:t>-Dhan (PM-SYM) (2019)</a:t>
            </a:r>
          </a:p>
          <a:p>
            <a:pPr marL="285750" indent="-285750">
              <a:buFont typeface="Wingdings" panose="05000000000000000000" pitchFamily="2" charset="2"/>
              <a:buChar char="Ø"/>
            </a:pPr>
            <a:endParaRPr lang="en-IN" dirty="0">
              <a:solidFill>
                <a:srgbClr val="333333"/>
              </a:solidFill>
              <a:latin typeface="Roboto" panose="02000000000000000000" pitchFamily="2" charset="0"/>
            </a:endParaRPr>
          </a:p>
          <a:p>
            <a:pPr marL="285750" indent="-285750">
              <a:buFont typeface="Wingdings" panose="05000000000000000000" pitchFamily="2" charset="2"/>
              <a:buChar char="Ø"/>
            </a:pPr>
            <a:r>
              <a:rPr lang="nb-NO" b="0" i="0" dirty="0">
                <a:solidFill>
                  <a:srgbClr val="333333"/>
                </a:solidFill>
                <a:effectLst/>
                <a:latin typeface="Roboto" panose="02000000000000000000" pitchFamily="2" charset="0"/>
              </a:rPr>
              <a:t>Prime Minister Street Vendor’s AtmaNirbhar Nidhi – PM Svanidhi (2020) </a:t>
            </a:r>
            <a:endParaRPr lang="en-IN" b="0" i="0" dirty="0">
              <a:solidFill>
                <a:srgbClr val="333333"/>
              </a:solidFill>
              <a:effectLst/>
              <a:latin typeface="Roboto" panose="02000000000000000000" pitchFamily="2" charset="0"/>
            </a:endParaRPr>
          </a:p>
          <a:p>
            <a:pPr marL="285750" indent="-285750">
              <a:buFont typeface="Wingdings" panose="05000000000000000000" pitchFamily="2" charset="2"/>
              <a:buChar char="Ø"/>
            </a:pPr>
            <a:endParaRPr lang="en-IN" dirty="0">
              <a:solidFill>
                <a:srgbClr val="333333"/>
              </a:solidFill>
              <a:latin typeface="Roboto" panose="02000000000000000000" pitchFamily="2" charset="0"/>
            </a:endParaRPr>
          </a:p>
          <a:p>
            <a:pPr marL="285750" indent="-285750">
              <a:buFont typeface="Wingdings" panose="05000000000000000000" pitchFamily="2" charset="2"/>
              <a:buChar char="Ø"/>
            </a:pPr>
            <a:endParaRPr lang="en-IN" dirty="0"/>
          </a:p>
        </p:txBody>
      </p:sp>
    </p:spTree>
    <p:extLst>
      <p:ext uri="{BB962C8B-B14F-4D97-AF65-F5344CB8AC3E}">
        <p14:creationId xmlns:p14="http://schemas.microsoft.com/office/powerpoint/2010/main" val="659225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472A91F-A19D-3A9A-9A16-1426AD38205D}"/>
              </a:ext>
            </a:extLst>
          </p:cNvPr>
          <p:cNvSpPr txBox="1"/>
          <p:nvPr/>
        </p:nvSpPr>
        <p:spPr>
          <a:xfrm>
            <a:off x="5274644" y="2628781"/>
            <a:ext cx="2313390" cy="800219"/>
          </a:xfrm>
          <a:prstGeom prst="rect">
            <a:avLst/>
          </a:prstGeom>
          <a:noFill/>
        </p:spPr>
        <p:txBody>
          <a:bodyPr wrap="none" rtlCol="0">
            <a:spAutoFit/>
          </a:bodyPr>
          <a:lstStyle/>
          <a:p>
            <a:r>
              <a:rPr lang="en-US" sz="2800" b="1" i="1" dirty="0">
                <a:latin typeface="Arial" panose="020B0604020202020204" pitchFamily="34" charset="0"/>
                <a:cs typeface="Arial" panose="020B0604020202020204" pitchFamily="34" charset="0"/>
              </a:rPr>
              <a:t>THANK YOU</a:t>
            </a:r>
            <a:endParaRPr lang="en-IN" sz="2800" b="1" i="1"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3790849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847</Words>
  <Application>Microsoft Office PowerPoint</Application>
  <PresentationFormat>Widescreen</PresentationFormat>
  <Paragraphs>84</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Roboto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1</cp:revision>
  <dcterms:created xsi:type="dcterms:W3CDTF">2023-01-08T12:46:14Z</dcterms:created>
  <dcterms:modified xsi:type="dcterms:W3CDTF">2023-01-08T13:21:09Z</dcterms:modified>
</cp:coreProperties>
</file>